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88" r:id="rId2"/>
    <p:sldId id="256" r:id="rId3"/>
    <p:sldId id="257" r:id="rId4"/>
    <p:sldId id="258" r:id="rId5"/>
    <p:sldId id="259" r:id="rId6"/>
    <p:sldId id="260" r:id="rId7"/>
    <p:sldId id="272" r:id="rId8"/>
    <p:sldId id="261" r:id="rId9"/>
    <p:sldId id="262" r:id="rId10"/>
    <p:sldId id="263" r:id="rId11"/>
    <p:sldId id="264" r:id="rId12"/>
    <p:sldId id="265" r:id="rId13"/>
    <p:sldId id="266" r:id="rId14"/>
    <p:sldId id="267" r:id="rId15"/>
    <p:sldId id="268" r:id="rId16"/>
    <p:sldId id="269" r:id="rId17"/>
    <p:sldId id="270" r:id="rId18"/>
    <p:sldId id="330" r:id="rId19"/>
    <p:sldId id="331" r:id="rId20"/>
    <p:sldId id="332" r:id="rId21"/>
    <p:sldId id="271" r:id="rId22"/>
    <p:sldId id="273" r:id="rId23"/>
    <p:sldId id="274" r:id="rId24"/>
    <p:sldId id="275" r:id="rId25"/>
    <p:sldId id="276" r:id="rId26"/>
    <p:sldId id="277" r:id="rId27"/>
    <p:sldId id="278" r:id="rId28"/>
    <p:sldId id="279" r:id="rId29"/>
    <p:sldId id="280" r:id="rId30"/>
    <p:sldId id="335" r:id="rId31"/>
    <p:sldId id="281" r:id="rId32"/>
    <p:sldId id="333" r:id="rId33"/>
    <p:sldId id="292" r:id="rId34"/>
    <p:sldId id="302" r:id="rId35"/>
    <p:sldId id="293" r:id="rId36"/>
    <p:sldId id="294" r:id="rId37"/>
    <p:sldId id="296" r:id="rId38"/>
    <p:sldId id="297" r:id="rId39"/>
    <p:sldId id="295" r:id="rId40"/>
    <p:sldId id="298" r:id="rId41"/>
    <p:sldId id="299" r:id="rId42"/>
    <p:sldId id="303" r:id="rId43"/>
    <p:sldId id="300" r:id="rId44"/>
    <p:sldId id="301" r:id="rId45"/>
    <p:sldId id="304" r:id="rId46"/>
    <p:sldId id="305" r:id="rId47"/>
    <p:sldId id="308" r:id="rId48"/>
    <p:sldId id="306" r:id="rId49"/>
    <p:sldId id="309" r:id="rId50"/>
    <p:sldId id="307" r:id="rId51"/>
    <p:sldId id="310" r:id="rId52"/>
    <p:sldId id="311" r:id="rId53"/>
    <p:sldId id="313" r:id="rId54"/>
    <p:sldId id="312" r:id="rId55"/>
    <p:sldId id="328" r:id="rId56"/>
    <p:sldId id="315" r:id="rId57"/>
    <p:sldId id="314" r:id="rId58"/>
    <p:sldId id="317" r:id="rId59"/>
    <p:sldId id="316" r:id="rId60"/>
    <p:sldId id="318" r:id="rId61"/>
    <p:sldId id="319" r:id="rId62"/>
    <p:sldId id="320" r:id="rId63"/>
    <p:sldId id="321" r:id="rId64"/>
    <p:sldId id="329" r:id="rId65"/>
    <p:sldId id="322" r:id="rId66"/>
    <p:sldId id="323" r:id="rId67"/>
    <p:sldId id="324" r:id="rId68"/>
    <p:sldId id="325" r:id="rId69"/>
    <p:sldId id="326" r:id="rId70"/>
    <p:sldId id="327" r:id="rId71"/>
    <p:sldId id="334" r:id="rId7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8925" autoAdjust="0"/>
  </p:normalViewPr>
  <p:slideViewPr>
    <p:cSldViewPr>
      <p:cViewPr>
        <p:scale>
          <a:sx n="77" d="100"/>
          <a:sy n="77" d="100"/>
        </p:scale>
        <p:origin x="-942" y="6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2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5325C-5692-4888-9E50-61A1912D6B4F}" type="datetimeFigureOut">
              <a:rPr lang="it-IT" smtClean="0"/>
              <a:pPr/>
              <a:t>17/12/2024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ECDFD-E201-4B0C-8986-7F3A42DC7B62}" type="slidenum">
              <a:rPr lang="it-IT" smtClean="0"/>
              <a:pPr/>
              <a:t>‹N›</a:t>
            </a:fld>
            <a:endParaRPr lang="it-IT"/>
          </a:p>
        </p:txBody>
      </p:sp>
    </p:spTree>
    <p:extLst>
      <p:ext uri="{BB962C8B-B14F-4D97-AF65-F5344CB8AC3E}">
        <p14:creationId xmlns:p14="http://schemas.microsoft.com/office/powerpoint/2010/main" val="110062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1DECDFD-E201-4B0C-8986-7F3A42DC7B62}" type="slidenum">
              <a:rPr lang="it-IT" smtClean="0"/>
              <a:pPr/>
              <a:t>41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16" name="Segnaposto numero diapositiva 15"/>
          <p:cNvSpPr>
            <a:spLocks noGrp="1"/>
          </p:cNvSpPr>
          <p:nvPr>
            <p:ph type="sldNum" sz="quarter" idx="11"/>
          </p:nvPr>
        </p:nvSpPr>
        <p:spPr/>
        <p:txBody>
          <a:bodyPr/>
          <a:lstStyle/>
          <a:p>
            <a:fld id="{B007B441-5312-499D-93C3-6E37886527FA}"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4B6055F8-1D02-4417-9241-55C834FD9970}" type="datetimeFigureOut">
              <a:rPr lang="it-IT" smtClean="0"/>
              <a:pPr/>
              <a:t>17/12/2024</a:t>
            </a:fld>
            <a:endParaRPr lang="it-IT"/>
          </a:p>
        </p:txBody>
      </p:sp>
      <p:sp>
        <p:nvSpPr>
          <p:cNvPr id="15" name="Segnaposto numero diapositiva 14"/>
          <p:cNvSpPr>
            <a:spLocks noGrp="1"/>
          </p:cNvSpPr>
          <p:nvPr>
            <p:ph type="sldNum" sz="quarter" idx="15"/>
          </p:nvPr>
        </p:nvSpPr>
        <p:spPr/>
        <p:txBody>
          <a:bodyPr/>
          <a:lstStyle>
            <a:lvl1pPr algn="ctr">
              <a:defRPr/>
            </a:lvl1pPr>
          </a:lstStyle>
          <a:p>
            <a:fld id="{B007B441-5312-499D-93C3-6E37886527FA}"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4B6055F8-1D02-4417-9241-55C834FD9970}" type="datetimeFigureOut">
              <a:rPr lang="it-IT" smtClean="0"/>
              <a:pPr/>
              <a:t>17/12/2024</a:t>
            </a:fld>
            <a:endParaRPr lang="it-IT"/>
          </a:p>
        </p:txBody>
      </p:sp>
      <p:sp>
        <p:nvSpPr>
          <p:cNvPr id="9" name="Segnaposto numero diapositiva 8"/>
          <p:cNvSpPr>
            <a:spLocks noGrp="1"/>
          </p:cNvSpPr>
          <p:nvPr>
            <p:ph type="sldNum" sz="quarter" idx="15"/>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4B6055F8-1D02-4417-9241-55C834FD9970}" type="datetimeFigureOut">
              <a:rPr lang="it-IT" smtClean="0"/>
              <a:pPr/>
              <a:t>17/12/2024</a:t>
            </a:fld>
            <a:endParaRPr lang="it-IT"/>
          </a:p>
        </p:txBody>
      </p:sp>
      <p:sp>
        <p:nvSpPr>
          <p:cNvPr id="9" name="Segnaposto numero diapositiva 8"/>
          <p:cNvSpPr>
            <a:spLocks noGrp="1"/>
          </p:cNvSpPr>
          <p:nvPr>
            <p:ph type="sldNum" sz="quarter" idx="11"/>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6055F8-1D02-4417-9241-55C834FD9970}" type="datetimeFigureOut">
              <a:rPr lang="it-IT" smtClean="0"/>
              <a:pPr/>
              <a:t>17/12/2024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07B441-5312-499D-93C3-6E37886527F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vatican.va/archive/hist_councils/ii_vatican_council/documents/vat-ii_const_19651207_gaudium-et-spes_it.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it.wikipedia.org/wiki/Papa_Paolo_V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solidFill>
                  <a:schemeClr val="accent6">
                    <a:lumMod val="25000"/>
                  </a:schemeClr>
                </a:solidFill>
              </a:rPr>
              <a:t>ISSRM “San Michele Arcangelo</a:t>
            </a:r>
            <a:r>
              <a:rPr lang="it-IT" dirty="0" smtClean="0">
                <a:solidFill>
                  <a:schemeClr val="accent6">
                    <a:lumMod val="25000"/>
                  </a:schemeClr>
                </a:solidFill>
              </a:rPr>
              <a:t>”</a:t>
            </a:r>
            <a:endParaRPr lang="it-IT" dirty="0">
              <a:solidFill>
                <a:schemeClr val="accent6">
                  <a:lumMod val="25000"/>
                </a:schemeClr>
              </a:solidFill>
            </a:endParaRPr>
          </a:p>
        </p:txBody>
      </p:sp>
      <p:sp>
        <p:nvSpPr>
          <p:cNvPr id="3" name="Segnaposto contenuto 2"/>
          <p:cNvSpPr>
            <a:spLocks noGrp="1"/>
          </p:cNvSpPr>
          <p:nvPr>
            <p:ph idx="1"/>
          </p:nvPr>
        </p:nvSpPr>
        <p:spPr>
          <a:xfrm>
            <a:off x="467544" y="1412776"/>
            <a:ext cx="8219256" cy="4873752"/>
          </a:xfrm>
        </p:spPr>
        <p:txBody>
          <a:bodyPr>
            <a:normAutofit/>
          </a:bodyPr>
          <a:lstStyle/>
          <a:p>
            <a:pPr algn="ctr">
              <a:buNone/>
            </a:pPr>
            <a:r>
              <a:rPr lang="it-IT" sz="3200" dirty="0" smtClean="0">
                <a:solidFill>
                  <a:srgbClr val="C00000"/>
                </a:solidFill>
              </a:rPr>
              <a:t>Corso di</a:t>
            </a:r>
          </a:p>
          <a:p>
            <a:pPr algn="ctr">
              <a:buNone/>
            </a:pPr>
            <a:r>
              <a:rPr lang="it-IT" sz="3200" dirty="0" smtClean="0">
                <a:solidFill>
                  <a:srgbClr val="C00000"/>
                </a:solidFill>
              </a:rPr>
              <a:t> </a:t>
            </a:r>
            <a:r>
              <a:rPr lang="it-IT" sz="4000" dirty="0" smtClean="0">
                <a:solidFill>
                  <a:srgbClr val="C00000"/>
                </a:solidFill>
              </a:rPr>
              <a:t>TEOLOGIA PASTORALE FONDAMENTALE</a:t>
            </a:r>
          </a:p>
          <a:p>
            <a:pPr algn="ctr">
              <a:buNone/>
            </a:pPr>
            <a:endParaRPr lang="it-IT" sz="1100" dirty="0" smtClean="0">
              <a:solidFill>
                <a:srgbClr val="C00000"/>
              </a:solidFill>
            </a:endParaRPr>
          </a:p>
          <a:p>
            <a:pPr>
              <a:buNone/>
            </a:pPr>
            <a:r>
              <a:rPr lang="it-IT" sz="4000" i="1" dirty="0" smtClean="0">
                <a:solidFill>
                  <a:schemeClr val="accent4">
                    <a:lumMod val="50000"/>
                  </a:schemeClr>
                </a:solidFill>
                <a:latin typeface="Aharoni" pitchFamily="2" charset="-79"/>
                <a:cs typeface="Aharoni" pitchFamily="2" charset="-79"/>
              </a:rPr>
              <a:t>Lezione del</a:t>
            </a:r>
          </a:p>
          <a:p>
            <a:pPr algn="ctr">
              <a:buNone/>
            </a:pPr>
            <a:r>
              <a:rPr lang="it-IT" sz="8800" b="1" dirty="0" smtClean="0">
                <a:solidFill>
                  <a:schemeClr val="accent4">
                    <a:lumMod val="50000"/>
                  </a:schemeClr>
                </a:solidFill>
                <a:latin typeface="Aharoni" pitchFamily="2" charset="-79"/>
                <a:cs typeface="Aharoni" pitchFamily="2" charset="-79"/>
              </a:rPr>
              <a:t>16 / 12 / 2024</a:t>
            </a:r>
            <a:endParaRPr lang="it-IT" sz="8800" b="1" dirty="0" smtClean="0">
              <a:solidFill>
                <a:schemeClr val="accent6">
                  <a:lumMod val="25000"/>
                </a:schemeClr>
              </a:solidFill>
              <a:latin typeface="Aharoni" pitchFamily="2" charset="-79"/>
              <a:cs typeface="Aharoni" pitchFamily="2" charset="-79"/>
            </a:endParaRPr>
          </a:p>
          <a:p>
            <a:endParaRPr lang="it-IT" dirty="0" smtClean="0"/>
          </a:p>
          <a:p>
            <a:endParaRPr lang="it-IT" dirty="0"/>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95536" y="1524000"/>
            <a:ext cx="8229600" cy="4572000"/>
          </a:xfrm>
        </p:spPr>
        <p:txBody>
          <a:bodyPr/>
          <a:lstStyle/>
          <a:p>
            <a:r>
              <a:rPr lang="it-IT" dirty="0" smtClean="0">
                <a:solidFill>
                  <a:schemeClr val="accent6">
                    <a:lumMod val="50000"/>
                  </a:schemeClr>
                </a:solidFill>
              </a:rPr>
              <a:t>Nel libro degli </a:t>
            </a:r>
            <a:r>
              <a:rPr lang="it-IT" i="1" dirty="0" smtClean="0">
                <a:solidFill>
                  <a:srgbClr val="C00000"/>
                </a:solidFill>
              </a:rPr>
              <a:t>Atti</a:t>
            </a:r>
            <a:r>
              <a:rPr lang="it-IT" dirty="0" smtClean="0">
                <a:solidFill>
                  <a:srgbClr val="C00000"/>
                </a:solidFill>
              </a:rPr>
              <a:t> (5, 42) </a:t>
            </a:r>
            <a:r>
              <a:rPr lang="it-IT" dirty="0" smtClean="0">
                <a:solidFill>
                  <a:schemeClr val="accent6">
                    <a:lumMod val="50000"/>
                  </a:schemeClr>
                </a:solidFill>
              </a:rPr>
              <a:t>il Vangelo è direttamente identificato con la persona di Gesù Cristo:</a:t>
            </a:r>
          </a:p>
          <a:p>
            <a:endParaRPr lang="it-IT" dirty="0" smtClean="0"/>
          </a:p>
          <a:p>
            <a:pPr algn="ctr">
              <a:buNone/>
            </a:pPr>
            <a:r>
              <a:rPr lang="it-IT" sz="4800" dirty="0" smtClean="0">
                <a:solidFill>
                  <a:schemeClr val="accent2">
                    <a:lumMod val="50000"/>
                  </a:schemeClr>
                </a:solidFill>
                <a:latin typeface="Tempus Sans ITC" pitchFamily="82" charset="0"/>
              </a:rPr>
              <a:t>Ogni giorno, nel tempio e nelle case, non cessavano di insegnare e di annunciare che Gesù è il Cristo.</a:t>
            </a:r>
            <a:endParaRPr lang="it-IT" sz="4800" dirty="0">
              <a:solidFill>
                <a:schemeClr val="accent2">
                  <a:lumMod val="50000"/>
                </a:schemeClr>
              </a:solidFill>
              <a:latin typeface="Tempus Sans ITC" pitchFamily="82" charset="0"/>
            </a:endParaRPr>
          </a:p>
        </p:txBody>
      </p:sp>
      <p:sp>
        <p:nvSpPr>
          <p:cNvPr id="4" name="Titolo 1"/>
          <p:cNvSpPr txBox="1">
            <a:spLocks/>
          </p:cNvSpPr>
          <p:nvPr/>
        </p:nvSpPr>
        <p:spPr>
          <a:xfrm>
            <a:off x="609600" y="304800"/>
            <a:ext cx="8229600" cy="1219200"/>
          </a:xfrm>
          <a:prstGeom prst="rect">
            <a:avLst/>
          </a:prstGeom>
          <a:ln w="6350" cap="rnd">
            <a:solidFill>
              <a:schemeClr val="accent3">
                <a:lumMod val="50000"/>
              </a:schemeClr>
            </a:solidFill>
          </a:ln>
          <a:effectLst/>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72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rPr>
              <a:t>EVANGELIZZARE</a:t>
            </a:r>
            <a:endParaRPr kumimoji="0" lang="it-IT" sz="72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endParaRPr>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467544" y="1524000"/>
            <a:ext cx="8229600" cy="4572000"/>
          </a:xfrm>
        </p:spPr>
        <p:txBody>
          <a:bodyPr>
            <a:noAutofit/>
          </a:bodyPr>
          <a:lstStyle/>
          <a:p>
            <a:pPr algn="just">
              <a:buNone/>
            </a:pPr>
            <a:r>
              <a:rPr lang="it-IT" sz="4400" dirty="0" smtClean="0">
                <a:solidFill>
                  <a:schemeClr val="accent6">
                    <a:lumMod val="50000"/>
                  </a:schemeClr>
                </a:solidFill>
              </a:rPr>
              <a:t>Esiste una consapevolezza molto radicata secondo la quale </a:t>
            </a:r>
            <a:r>
              <a:rPr lang="it-IT" sz="4400" dirty="0" smtClean="0">
                <a:solidFill>
                  <a:srgbClr val="FF0000"/>
                </a:solidFill>
              </a:rPr>
              <a:t>il Vangelo non è una dottrina ma la persona stessa di Gesù Cristo</a:t>
            </a:r>
            <a:r>
              <a:rPr lang="it-IT" sz="4400" dirty="0" smtClean="0">
                <a:solidFill>
                  <a:schemeClr val="accent6">
                    <a:lumMod val="50000"/>
                  </a:schemeClr>
                </a:solidFill>
              </a:rPr>
              <a:t>. Contenuto dell’annuncio di gioia è Gesù che rivela il mistero di amore del Padre.</a:t>
            </a:r>
            <a:endParaRPr lang="it-IT" sz="4400" dirty="0">
              <a:solidFill>
                <a:schemeClr val="accent6">
                  <a:lumMod val="50000"/>
                </a:schemeClr>
              </a:solidFill>
            </a:endParaRPr>
          </a:p>
        </p:txBody>
      </p:sp>
      <p:sp>
        <p:nvSpPr>
          <p:cNvPr id="4" name="Titolo 1"/>
          <p:cNvSpPr txBox="1">
            <a:spLocks/>
          </p:cNvSpPr>
          <p:nvPr/>
        </p:nvSpPr>
        <p:spPr>
          <a:xfrm>
            <a:off x="467544" y="267730"/>
            <a:ext cx="8229600" cy="1219200"/>
          </a:xfrm>
          <a:prstGeom prst="rect">
            <a:avLst/>
          </a:prstGeom>
          <a:ln w="6350" cap="rnd">
            <a:solidFill>
              <a:schemeClr val="accent3">
                <a:lumMod val="50000"/>
              </a:schemeClr>
            </a:solidFill>
          </a:ln>
          <a:effectLst/>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7200" b="0" i="0" u="none" strike="noStrike" kern="1200" cap="none" spc="-100" normalizeH="0" baseline="0" noProof="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rPr>
              <a:t>EVANGELIZZARE</a:t>
            </a:r>
            <a:endParaRPr kumimoji="0" lang="it-IT" sz="72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endParaRP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539552" y="1565189"/>
            <a:ext cx="8229600" cy="4572000"/>
          </a:xfrm>
        </p:spPr>
        <p:txBody>
          <a:bodyPr>
            <a:normAutofit/>
          </a:bodyPr>
          <a:lstStyle/>
          <a:p>
            <a:pPr algn="just">
              <a:buNone/>
            </a:pPr>
            <a:r>
              <a:rPr lang="it-IT" sz="3600" dirty="0" smtClean="0">
                <a:solidFill>
                  <a:schemeClr val="accent6">
                    <a:lumMod val="50000"/>
                  </a:schemeClr>
                </a:solidFill>
              </a:rPr>
              <a:t>Nella persona di Gesù il tempo ormai è compiuto e Dio realizza in modo definitivo la sua Rivelazione. </a:t>
            </a:r>
          </a:p>
          <a:p>
            <a:pPr algn="just">
              <a:buNone/>
            </a:pPr>
            <a:endParaRPr lang="it-IT" sz="1050" dirty="0" smtClean="0">
              <a:solidFill>
                <a:schemeClr val="accent6">
                  <a:lumMod val="50000"/>
                </a:schemeClr>
              </a:solidFill>
            </a:endParaRPr>
          </a:p>
          <a:p>
            <a:pPr algn="just">
              <a:buNone/>
            </a:pPr>
            <a:r>
              <a:rPr lang="it-IT" sz="3600" dirty="0" smtClean="0">
                <a:solidFill>
                  <a:schemeClr val="accent6">
                    <a:lumMod val="50000"/>
                  </a:schemeClr>
                </a:solidFill>
              </a:rPr>
              <a:t>Questo compimento richiede la </a:t>
            </a:r>
            <a:r>
              <a:rPr lang="it-IT" sz="3600" dirty="0" smtClean="0">
                <a:solidFill>
                  <a:srgbClr val="FF0000"/>
                </a:solidFill>
              </a:rPr>
              <a:t>fede </a:t>
            </a:r>
            <a:r>
              <a:rPr lang="it-IT" sz="3600" dirty="0" smtClean="0">
                <a:solidFill>
                  <a:schemeClr val="accent6">
                    <a:lumMod val="50000"/>
                  </a:schemeClr>
                </a:solidFill>
              </a:rPr>
              <a:t>che permette di riconoscere in Gesù il Figlio di Dio fatto uomo, morto e risorto per ogni uomo</a:t>
            </a:r>
            <a:endParaRPr lang="it-IT" sz="3600" dirty="0">
              <a:solidFill>
                <a:schemeClr val="accent6">
                  <a:lumMod val="50000"/>
                </a:schemeClr>
              </a:solidFill>
            </a:endParaRPr>
          </a:p>
        </p:txBody>
      </p:sp>
      <p:sp>
        <p:nvSpPr>
          <p:cNvPr id="4" name="Titolo 1"/>
          <p:cNvSpPr txBox="1">
            <a:spLocks/>
          </p:cNvSpPr>
          <p:nvPr/>
        </p:nvSpPr>
        <p:spPr>
          <a:xfrm>
            <a:off x="609600" y="304800"/>
            <a:ext cx="8229600" cy="1219200"/>
          </a:xfrm>
          <a:prstGeom prst="rect">
            <a:avLst/>
          </a:prstGeom>
          <a:ln w="6350" cap="rnd">
            <a:solidFill>
              <a:schemeClr val="accent3">
                <a:lumMod val="50000"/>
              </a:schemeClr>
            </a:solidFill>
          </a:ln>
          <a:effectLst/>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7200" b="0" i="0" u="none" strike="noStrike" kern="1200" cap="none" spc="-100" normalizeH="0" baseline="0" noProof="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rPr>
              <a:t>EVANGELIZZARE</a:t>
            </a:r>
            <a:endParaRPr kumimoji="0" lang="it-IT" sz="72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endParaRPr>
          </a:p>
        </p:txBody>
      </p:sp>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576675" y="1524000"/>
            <a:ext cx="8229600" cy="4572000"/>
          </a:xfrm>
        </p:spPr>
        <p:txBody>
          <a:bodyPr>
            <a:noAutofit/>
          </a:bodyPr>
          <a:lstStyle/>
          <a:p>
            <a:pPr algn="just">
              <a:buNone/>
            </a:pPr>
            <a:r>
              <a:rPr lang="it-IT" sz="3200" dirty="0" smtClean="0">
                <a:solidFill>
                  <a:schemeClr val="accent6">
                    <a:lumMod val="50000"/>
                  </a:schemeClr>
                </a:solidFill>
              </a:rPr>
              <a:t>Il Vangelo è anche </a:t>
            </a:r>
            <a:r>
              <a:rPr lang="it-IT" sz="3200" dirty="0" smtClean="0">
                <a:solidFill>
                  <a:srgbClr val="C00000"/>
                </a:solidFill>
              </a:rPr>
              <a:t>evento</a:t>
            </a:r>
            <a:r>
              <a:rPr lang="it-IT" sz="3200" dirty="0" smtClean="0">
                <a:solidFill>
                  <a:schemeClr val="accent6">
                    <a:lumMod val="50000"/>
                  </a:schemeClr>
                </a:solidFill>
              </a:rPr>
              <a:t> che provoca le persone, penetra nelle loro vite chiamandole a conversione e crea </a:t>
            </a:r>
            <a:r>
              <a:rPr lang="it-IT" sz="3200" dirty="0" smtClean="0">
                <a:solidFill>
                  <a:srgbClr val="C00000"/>
                </a:solidFill>
              </a:rPr>
              <a:t>comunità</a:t>
            </a:r>
            <a:r>
              <a:rPr lang="it-IT" sz="3200" dirty="0" smtClean="0">
                <a:solidFill>
                  <a:schemeClr val="accent6">
                    <a:lumMod val="50000"/>
                  </a:schemeClr>
                </a:solidFill>
              </a:rPr>
              <a:t> di fede, di speranza e di amore.</a:t>
            </a:r>
          </a:p>
          <a:p>
            <a:pPr algn="ctr">
              <a:buNone/>
            </a:pPr>
            <a:r>
              <a:rPr lang="it-IT" sz="3200" dirty="0" smtClean="0">
                <a:solidFill>
                  <a:schemeClr val="accent4">
                    <a:lumMod val="50000"/>
                  </a:schemeClr>
                </a:solidFill>
              </a:rPr>
              <a:t>E’ una forza creatrice </a:t>
            </a:r>
          </a:p>
          <a:p>
            <a:pPr algn="ctr">
              <a:buNone/>
            </a:pPr>
            <a:r>
              <a:rPr lang="it-IT" sz="3200" dirty="0" smtClean="0">
                <a:solidFill>
                  <a:schemeClr val="accent4">
                    <a:lumMod val="50000"/>
                  </a:schemeClr>
                </a:solidFill>
              </a:rPr>
              <a:t>che realizza quanto annuncia.</a:t>
            </a:r>
          </a:p>
          <a:p>
            <a:pPr algn="just">
              <a:buNone/>
            </a:pPr>
            <a:r>
              <a:rPr lang="it-IT" sz="3200" dirty="0" smtClean="0">
                <a:solidFill>
                  <a:schemeClr val="accent6">
                    <a:lumMod val="50000"/>
                  </a:schemeClr>
                </a:solidFill>
              </a:rPr>
              <a:t>Quanti ricevono il Vangelo diventano missionari, perché la </a:t>
            </a:r>
            <a:r>
              <a:rPr lang="it-IT" sz="3200" dirty="0" smtClean="0">
                <a:solidFill>
                  <a:srgbClr val="C00000"/>
                </a:solidFill>
              </a:rPr>
              <a:t>gioia</a:t>
            </a:r>
            <a:r>
              <a:rPr lang="it-IT" sz="3200" dirty="0" smtClean="0">
                <a:solidFill>
                  <a:schemeClr val="accent6">
                    <a:lumMod val="50000"/>
                  </a:schemeClr>
                </a:solidFill>
              </a:rPr>
              <a:t> comunicata loro possa permettere anche ad altri di vivere l’incontro con Dio.</a:t>
            </a:r>
            <a:endParaRPr lang="it-IT" sz="3200" dirty="0">
              <a:solidFill>
                <a:schemeClr val="accent6">
                  <a:lumMod val="50000"/>
                </a:schemeClr>
              </a:solidFill>
            </a:endParaRPr>
          </a:p>
        </p:txBody>
      </p:sp>
      <p:sp>
        <p:nvSpPr>
          <p:cNvPr id="4" name="Titolo 1"/>
          <p:cNvSpPr txBox="1">
            <a:spLocks/>
          </p:cNvSpPr>
          <p:nvPr/>
        </p:nvSpPr>
        <p:spPr>
          <a:xfrm>
            <a:off x="609600" y="304800"/>
            <a:ext cx="8229600" cy="1219200"/>
          </a:xfrm>
          <a:prstGeom prst="rect">
            <a:avLst/>
          </a:prstGeom>
          <a:ln w="6350" cap="rnd">
            <a:solidFill>
              <a:schemeClr val="accent3">
                <a:lumMod val="50000"/>
              </a:schemeClr>
            </a:solidFill>
          </a:ln>
          <a:effectLst/>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7200" b="0" i="0" u="none" strike="noStrike" kern="1200" cap="none" spc="-100" normalizeH="0" baseline="0" noProof="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rPr>
              <a:t>EVANGELIZZARE</a:t>
            </a:r>
            <a:endParaRPr kumimoji="0" lang="it-IT" sz="72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Chiller" pitchFamily="82" charset="0"/>
              <a:ea typeface="+mj-ea"/>
              <a:cs typeface="+mj-cs"/>
            </a:endParaRPr>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endParaRPr lang="it-IT" sz="4000" dirty="0" smtClean="0"/>
          </a:p>
          <a:p>
            <a:pPr algn="just"/>
            <a:r>
              <a:rPr lang="it-IT" sz="4000" dirty="0" smtClean="0">
                <a:solidFill>
                  <a:srgbClr val="C00000"/>
                </a:solidFill>
              </a:rPr>
              <a:t>«Evangelizzazione» </a:t>
            </a:r>
            <a:r>
              <a:rPr lang="it-IT" sz="4000" dirty="0" smtClean="0">
                <a:solidFill>
                  <a:schemeClr val="accent4">
                    <a:lumMod val="50000"/>
                  </a:schemeClr>
                </a:solidFill>
              </a:rPr>
              <a:t>è un termine tardivo, probabilmente Erasmo da Rotterdam fu il primo a usare il termine </a:t>
            </a:r>
            <a:r>
              <a:rPr lang="it-IT" sz="4000" dirty="0" smtClean="0">
                <a:solidFill>
                  <a:srgbClr val="C00000"/>
                </a:solidFill>
              </a:rPr>
              <a:t>«evangelico» </a:t>
            </a:r>
            <a:r>
              <a:rPr lang="it-IT" sz="4000" dirty="0" smtClean="0">
                <a:solidFill>
                  <a:schemeClr val="accent4">
                    <a:lumMod val="50000"/>
                  </a:schemeClr>
                </a:solidFill>
              </a:rPr>
              <a:t>per indicare una forma di fondamentalismo luterano.</a:t>
            </a:r>
            <a:endParaRPr lang="it-IT" sz="4000" dirty="0">
              <a:solidFill>
                <a:schemeClr val="accent4">
                  <a:lumMod val="50000"/>
                </a:schemeClr>
              </a:solidFill>
            </a:endParaRPr>
          </a:p>
        </p:txBody>
      </p:sp>
      <p:sp>
        <p:nvSpPr>
          <p:cNvPr id="5"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buNone/>
            </a:pPr>
            <a:r>
              <a:rPr lang="it-IT" sz="4800" dirty="0" smtClean="0">
                <a:solidFill>
                  <a:schemeClr val="accent4">
                    <a:lumMod val="50000"/>
                  </a:schemeClr>
                </a:solidFill>
              </a:rPr>
              <a:t>Il Concilio di Trento fu costretto ad intervenire per presentare una visione più ampia e completa della fede cristiana rispetto a quella prospettata dagli evangelici.</a:t>
            </a:r>
            <a:endParaRPr lang="it-IT" sz="4800" dirty="0">
              <a:solidFill>
                <a:schemeClr val="accent4">
                  <a:lumMod val="50000"/>
                </a:schemeClr>
              </a:solidFill>
            </a:endParaRPr>
          </a:p>
        </p:txBody>
      </p:sp>
      <p:sp>
        <p:nvSpPr>
          <p:cNvPr id="4" name="Titolo 2"/>
          <p:cNvSpPr txBox="1">
            <a:spLocks/>
          </p:cNvSpPr>
          <p:nvPr/>
        </p:nvSpPr>
        <p:spPr>
          <a:xfrm>
            <a:off x="609600" y="304800"/>
            <a:ext cx="8229600" cy="121920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7200" b="1" i="0" u="none" strike="noStrike" kern="1200" cap="none" spc="-100" normalizeH="0" baseline="0" noProof="0" dirty="0">
              <a:ln w="3200">
                <a:solidFill>
                  <a:schemeClr val="bg2">
                    <a:shade val="75000"/>
                    <a:alpha val="25000"/>
                  </a:schemeClr>
                </a:solidFill>
                <a:prstDash val="solid"/>
                <a:round/>
              </a:ln>
              <a:solidFill>
                <a:schemeClr val="accent4">
                  <a:lumMod val="50000"/>
                </a:schemeClr>
              </a:solidFill>
              <a:effectLst>
                <a:innerShdw blurRad="50800" dist="25400" dir="13500000">
                  <a:prstClr val="black">
                    <a:alpha val="70000"/>
                  </a:prstClr>
                </a:innerShdw>
              </a:effectLst>
              <a:uLnTx/>
              <a:uFillTx/>
              <a:latin typeface="Freestyle Script" pitchFamily="66" charset="0"/>
              <a:ea typeface="+mj-ea"/>
              <a:cs typeface="+mj-cs"/>
            </a:endParaRPr>
          </a:p>
        </p:txBody>
      </p:sp>
      <p:sp>
        <p:nvSpPr>
          <p:cNvPr id="5"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3200" dirty="0" smtClean="0">
                <a:solidFill>
                  <a:schemeClr val="accent4">
                    <a:lumMod val="50000"/>
                  </a:schemeClr>
                </a:solidFill>
              </a:rPr>
              <a:t>Per evitare ambiguità, il mondo cattolico cominciò a non usare più il verbo «evangelizzare», perché ritenuto troppo “protestante”. Si preferì, quindi parlare di «</a:t>
            </a:r>
            <a:r>
              <a:rPr lang="it-IT" sz="3200" dirty="0" smtClean="0">
                <a:solidFill>
                  <a:srgbClr val="FF0000"/>
                </a:solidFill>
              </a:rPr>
              <a:t>missione</a:t>
            </a:r>
            <a:r>
              <a:rPr lang="it-IT" sz="3200" dirty="0" smtClean="0">
                <a:solidFill>
                  <a:schemeClr val="accent4">
                    <a:lumMod val="50000"/>
                  </a:schemeClr>
                </a:solidFill>
              </a:rPr>
              <a:t>» da svolgere.</a:t>
            </a:r>
          </a:p>
          <a:p>
            <a:pPr>
              <a:buNone/>
            </a:pPr>
            <a:r>
              <a:rPr lang="it-IT" sz="3200" dirty="0" smtClean="0">
                <a:solidFill>
                  <a:schemeClr val="accent4">
                    <a:lumMod val="50000"/>
                  </a:schemeClr>
                </a:solidFill>
              </a:rPr>
              <a:t>Il mondo evangelico invece quando nel secolo XVII cominciò a comprendere l’esigenza dell’attività missionaria, trascurata agli inizi della Riforma, cominciò a fare ricorso al termine </a:t>
            </a:r>
            <a:r>
              <a:rPr lang="it-IT" sz="3200" dirty="0" smtClean="0">
                <a:solidFill>
                  <a:srgbClr val="C00000"/>
                </a:solidFill>
              </a:rPr>
              <a:t>«evangelizzazione». </a:t>
            </a:r>
            <a:endParaRPr lang="it-IT" sz="3200" dirty="0">
              <a:solidFill>
                <a:srgbClr val="C00000"/>
              </a:solidFill>
            </a:endParaRPr>
          </a:p>
        </p:txBody>
      </p:sp>
      <p:sp>
        <p:nvSpPr>
          <p:cNvPr id="5"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algn="ctr">
              <a:buNone/>
            </a:pPr>
            <a:r>
              <a:rPr lang="it-IT" sz="4000" dirty="0" smtClean="0">
                <a:solidFill>
                  <a:schemeClr val="accent4">
                    <a:lumMod val="50000"/>
                  </a:schemeClr>
                </a:solidFill>
              </a:rPr>
              <a:t>In campo cattolico a partire dalla seconda metà del secolo scorso si iniziò a parlare di </a:t>
            </a:r>
            <a:r>
              <a:rPr lang="it-IT" sz="4000" dirty="0" smtClean="0">
                <a:solidFill>
                  <a:srgbClr val="C00000"/>
                </a:solidFill>
              </a:rPr>
              <a:t>«evangelizzazione»</a:t>
            </a:r>
            <a:r>
              <a:rPr lang="it-IT" sz="4000" dirty="0" smtClean="0">
                <a:solidFill>
                  <a:schemeClr val="accent4">
                    <a:lumMod val="50000"/>
                  </a:schemeClr>
                </a:solidFill>
              </a:rPr>
              <a:t> </a:t>
            </a:r>
          </a:p>
          <a:p>
            <a:pPr algn="ctr">
              <a:buNone/>
            </a:pPr>
            <a:r>
              <a:rPr lang="it-IT" sz="4000" dirty="0" smtClean="0">
                <a:solidFill>
                  <a:schemeClr val="accent4">
                    <a:lumMod val="50000"/>
                  </a:schemeClr>
                </a:solidFill>
              </a:rPr>
              <a:t>riferendola al “primo annuncio” </a:t>
            </a:r>
          </a:p>
          <a:p>
            <a:pPr algn="ctr">
              <a:buNone/>
            </a:pPr>
            <a:r>
              <a:rPr lang="it-IT" sz="4000" dirty="0" smtClean="0">
                <a:solidFill>
                  <a:schemeClr val="accent4">
                    <a:lumMod val="50000"/>
                  </a:schemeClr>
                </a:solidFill>
              </a:rPr>
              <a:t>del Vangelo e distinguendola </a:t>
            </a:r>
          </a:p>
          <a:p>
            <a:pPr algn="ctr">
              <a:buNone/>
            </a:pPr>
            <a:r>
              <a:rPr lang="it-IT" sz="4000" dirty="0" smtClean="0">
                <a:solidFill>
                  <a:schemeClr val="accent4">
                    <a:lumMod val="50000"/>
                  </a:schemeClr>
                </a:solidFill>
              </a:rPr>
              <a:t>dalla catechesi.</a:t>
            </a:r>
            <a:endParaRPr lang="it-IT" sz="4000" dirty="0">
              <a:solidFill>
                <a:schemeClr val="accent4">
                  <a:lumMod val="50000"/>
                </a:schemeClr>
              </a:solidFill>
            </a:endParaRPr>
          </a:p>
        </p:txBody>
      </p:sp>
      <p:sp>
        <p:nvSpPr>
          <p:cNvPr id="6"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857328"/>
          </a:xfrm>
        </p:spPr>
        <p:txBody>
          <a:bodyPr>
            <a:normAutofit/>
          </a:bodyPr>
          <a:lstStyle/>
          <a:p>
            <a:pPr algn="just">
              <a:buNone/>
            </a:pPr>
            <a:r>
              <a:rPr lang="it-IT" sz="4000" dirty="0" smtClean="0">
                <a:solidFill>
                  <a:schemeClr val="accent4">
                    <a:lumMod val="50000"/>
                  </a:schemeClr>
                </a:solidFill>
              </a:rPr>
              <a:t>Nella catechesi ha un ruolo fondamentale il primo annuncio o “</a:t>
            </a:r>
            <a:r>
              <a:rPr lang="it-IT" sz="4000" i="1" dirty="0" err="1" smtClean="0">
                <a:solidFill>
                  <a:schemeClr val="accent4">
                    <a:lumMod val="50000"/>
                  </a:schemeClr>
                </a:solidFill>
              </a:rPr>
              <a:t>kerygma</a:t>
            </a:r>
            <a:r>
              <a:rPr lang="it-IT" sz="4000" dirty="0" smtClean="0">
                <a:solidFill>
                  <a:schemeClr val="accent4">
                    <a:lumMod val="50000"/>
                  </a:schemeClr>
                </a:solidFill>
              </a:rPr>
              <a:t>”, che deve occupare il centro dell’attività evangelizzatrice e di ogni intento di rinnovamento ecclesiale.</a:t>
            </a:r>
          </a:p>
          <a:p>
            <a:pPr algn="just">
              <a:buNone/>
            </a:pPr>
            <a:endParaRPr lang="it-IT" sz="2400" dirty="0" smtClean="0">
              <a:solidFill>
                <a:schemeClr val="accent4">
                  <a:lumMod val="50000"/>
                </a:schemeClr>
              </a:solidFill>
            </a:endParaRPr>
          </a:p>
          <a:p>
            <a:pPr algn="just">
              <a:buNone/>
            </a:pPr>
            <a:r>
              <a:rPr lang="it-IT" sz="3600" dirty="0" smtClean="0">
                <a:solidFill>
                  <a:schemeClr val="accent4">
                    <a:lumMod val="50000"/>
                  </a:schemeClr>
                </a:solidFill>
              </a:rPr>
              <a:t>Francesco, </a:t>
            </a:r>
            <a:r>
              <a:rPr lang="it-IT" sz="3600" i="1" dirty="0" err="1" smtClean="0">
                <a:solidFill>
                  <a:schemeClr val="accent4">
                    <a:lumMod val="50000"/>
                  </a:schemeClr>
                </a:solidFill>
              </a:rPr>
              <a:t>Evangelii</a:t>
            </a:r>
            <a:r>
              <a:rPr lang="it-IT" sz="3600" i="1" dirty="0" smtClean="0">
                <a:solidFill>
                  <a:schemeClr val="accent4">
                    <a:lumMod val="50000"/>
                  </a:schemeClr>
                </a:solidFill>
              </a:rPr>
              <a:t> </a:t>
            </a:r>
            <a:r>
              <a:rPr lang="it-IT" sz="3600" i="1" dirty="0" err="1" smtClean="0">
                <a:solidFill>
                  <a:schemeClr val="accent4">
                    <a:lumMod val="50000"/>
                  </a:schemeClr>
                </a:solidFill>
              </a:rPr>
              <a:t>gaudium</a:t>
            </a:r>
            <a:r>
              <a:rPr lang="it-IT" sz="3600" dirty="0" smtClean="0">
                <a:solidFill>
                  <a:schemeClr val="accent4">
                    <a:lumMod val="50000"/>
                  </a:schemeClr>
                </a:solidFill>
              </a:rPr>
              <a:t>, 164</a:t>
            </a:r>
            <a:endParaRPr lang="it-IT" sz="3600" dirty="0">
              <a:solidFill>
                <a:schemeClr val="accent4">
                  <a:lumMod val="50000"/>
                </a:schemeClr>
              </a:solidFill>
            </a:endParaRPr>
          </a:p>
        </p:txBody>
      </p:sp>
      <p:sp>
        <p:nvSpPr>
          <p:cNvPr id="4"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5001344"/>
          </a:xfrm>
        </p:spPr>
        <p:txBody>
          <a:bodyPr/>
          <a:lstStyle/>
          <a:p>
            <a:pPr algn="just">
              <a:buNone/>
            </a:pPr>
            <a:r>
              <a:rPr lang="it-IT" dirty="0" smtClean="0">
                <a:solidFill>
                  <a:schemeClr val="accent4">
                    <a:lumMod val="50000"/>
                  </a:schemeClr>
                </a:solidFill>
              </a:rPr>
              <a:t>Bisogna specificare che per quanto ne costituisca il cuore, il </a:t>
            </a:r>
            <a:r>
              <a:rPr lang="it-IT" dirty="0" err="1" smtClean="0">
                <a:solidFill>
                  <a:schemeClr val="accent4">
                    <a:lumMod val="50000"/>
                  </a:schemeClr>
                </a:solidFill>
              </a:rPr>
              <a:t>kerigma</a:t>
            </a:r>
            <a:r>
              <a:rPr lang="it-IT" dirty="0" smtClean="0">
                <a:solidFill>
                  <a:schemeClr val="accent4">
                    <a:lumMod val="50000"/>
                  </a:schemeClr>
                </a:solidFill>
              </a:rPr>
              <a:t> non esaurisce le dinamiche di un annuncio da svolgere in riferimento non solo ai contenuti da presentare, ma anche alla situazione di coloro ai quali ci si rivolge. L’evangelizzazione ha bisogno di una riflessione teologica su come la Chiesa agisce, e non solo su quello che dice, affinché la verità del Vangelo possa illuminare la vita dell’uomo. Di qui la necessità di una evangelizzazione volta a far incontrare Gesù Cristo, e non solo a far sapere quello che Lui ha fatto o insegnato.</a:t>
            </a:r>
          </a:p>
          <a:p>
            <a:r>
              <a:rPr lang="it-IT" i="1" dirty="0" smtClean="0">
                <a:solidFill>
                  <a:schemeClr val="accent6">
                    <a:lumMod val="50000"/>
                  </a:schemeClr>
                </a:solidFill>
                <a:latin typeface="Britannic Bold" pitchFamily="34" charset="0"/>
              </a:rPr>
              <a:t>Pasquale Infante</a:t>
            </a:r>
            <a:endParaRPr lang="it-IT" i="1" dirty="0">
              <a:solidFill>
                <a:schemeClr val="accent6">
                  <a:lumMod val="50000"/>
                </a:schemeClr>
              </a:solidFill>
              <a:latin typeface="Britannic Bold" pitchFamily="34" charset="0"/>
            </a:endParaRPr>
          </a:p>
        </p:txBody>
      </p:sp>
      <p:sp>
        <p:nvSpPr>
          <p:cNvPr id="4"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1484784"/>
            <a:ext cx="8305800" cy="4536504"/>
          </a:xfrm>
        </p:spPr>
        <p:txBody>
          <a:bodyPr/>
          <a:lstStyle/>
          <a:p>
            <a:r>
              <a:rPr lang="it-IT" sz="2800" dirty="0" smtClean="0">
                <a:solidFill>
                  <a:schemeClr val="accent6">
                    <a:lumMod val="50000"/>
                  </a:schemeClr>
                </a:solidFill>
              </a:rPr>
              <a:t>Tra le espressioni che il Nuovo Testamento usa per descrivere l’azione rivelatrice di Gesù ricorre con frequenza</a:t>
            </a:r>
          </a:p>
          <a:p>
            <a:r>
              <a:rPr lang="el-GR" sz="7200" dirty="0" smtClean="0">
                <a:solidFill>
                  <a:srgbClr val="C00000"/>
                </a:solidFill>
              </a:rPr>
              <a:t>Εὐαγγελίζομαι</a:t>
            </a:r>
            <a:endParaRPr lang="it-IT" sz="7200" dirty="0" smtClean="0">
              <a:solidFill>
                <a:srgbClr val="C00000"/>
              </a:solidFill>
            </a:endParaRPr>
          </a:p>
          <a:p>
            <a:endParaRPr lang="it-IT" sz="3200" dirty="0" smtClean="0">
              <a:solidFill>
                <a:schemeClr val="accent6">
                  <a:lumMod val="50000"/>
                </a:schemeClr>
              </a:solidFill>
            </a:endParaRPr>
          </a:p>
          <a:p>
            <a:r>
              <a:rPr lang="it-IT" sz="3200" dirty="0" smtClean="0">
                <a:solidFill>
                  <a:schemeClr val="accent6">
                    <a:lumMod val="50000"/>
                  </a:schemeClr>
                </a:solidFill>
              </a:rPr>
              <a:t>già presente nei libri dell’Antico Testamento.</a:t>
            </a:r>
            <a:endParaRPr lang="it-IT" sz="3200" dirty="0">
              <a:solidFill>
                <a:schemeClr val="accent6">
                  <a:lumMod val="50000"/>
                </a:schemeClr>
              </a:solidFill>
            </a:endParaRPr>
          </a:p>
        </p:txBody>
      </p:sp>
      <p:sp>
        <p:nvSpPr>
          <p:cNvPr id="2" name="Titolo 1"/>
          <p:cNvSpPr>
            <a:spLocks noGrp="1"/>
          </p:cNvSpPr>
          <p:nvPr>
            <p:ph type="ctrTitle"/>
          </p:nvPr>
        </p:nvSpPr>
        <p:spPr>
          <a:xfrm>
            <a:off x="457200" y="332656"/>
            <a:ext cx="8305800" cy="1008112"/>
          </a:xfrm>
          <a:ln>
            <a:solidFill>
              <a:schemeClr val="accent3">
                <a:lumMod val="50000"/>
              </a:schemeClr>
            </a:solidFill>
          </a:ln>
          <a:effectLst/>
        </p:spPr>
        <p:txBody>
          <a:bodyPr/>
          <a:lstStyle/>
          <a:p>
            <a:r>
              <a:rPr lang="it-IT" sz="7200" dirty="0" smtClean="0">
                <a:solidFill>
                  <a:schemeClr val="accent2">
                    <a:lumMod val="50000"/>
                  </a:schemeClr>
                </a:solidFill>
                <a:latin typeface="Chiller" pitchFamily="82" charset="0"/>
              </a:rPr>
              <a:t>EVANGELIZZARE</a:t>
            </a:r>
            <a:endParaRPr lang="it-IT" sz="7200" dirty="0">
              <a:solidFill>
                <a:schemeClr val="accent2">
                  <a:lumMod val="50000"/>
                </a:schemeClr>
              </a:solidFill>
              <a:latin typeface="Chiller" pitchFamily="82" charset="0"/>
            </a:endParaRPr>
          </a:p>
        </p:txBody>
      </p:sp>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929336"/>
          </a:xfrm>
        </p:spPr>
        <p:txBody>
          <a:bodyPr>
            <a:normAutofit lnSpcReduction="10000"/>
          </a:bodyPr>
          <a:lstStyle/>
          <a:p>
            <a:pPr algn="just">
              <a:buNone/>
            </a:pPr>
            <a:r>
              <a:rPr lang="it-IT" sz="2800" dirty="0" smtClean="0">
                <a:solidFill>
                  <a:schemeClr val="accent4">
                    <a:lumMod val="50000"/>
                  </a:schemeClr>
                </a:solidFill>
              </a:rPr>
              <a:t>Quando diciamo che questo annuncio è “il primo”, ciò non significa che sta all’inizio e dopo si dimentica o si sostituisce con altri contenuti che lo superano. È il primo in senso qualitativo, perché è l’annuncio </a:t>
            </a:r>
            <a:r>
              <a:rPr lang="it-IT" sz="2800" i="1" dirty="0" smtClean="0">
                <a:solidFill>
                  <a:schemeClr val="accent4">
                    <a:lumMod val="50000"/>
                  </a:schemeClr>
                </a:solidFill>
              </a:rPr>
              <a:t>principale</a:t>
            </a:r>
            <a:r>
              <a:rPr lang="it-IT" sz="2800" dirty="0" smtClean="0">
                <a:solidFill>
                  <a:schemeClr val="accent4">
                    <a:lumMod val="50000"/>
                  </a:schemeClr>
                </a:solidFill>
              </a:rPr>
              <a:t>, quello che si deve sempre tornare ad ascoltare in modi diversi e che si deve sempre tornare ad annunciare durante la catechesi in una forma o nell’altra, in tutte le sue tappe e i suoi momenti.</a:t>
            </a:r>
          </a:p>
          <a:p>
            <a:pPr algn="just">
              <a:buNone/>
            </a:pPr>
            <a:endParaRPr lang="it-IT" sz="2800" dirty="0" smtClean="0">
              <a:solidFill>
                <a:schemeClr val="accent4">
                  <a:lumMod val="50000"/>
                </a:schemeClr>
              </a:solidFill>
            </a:endParaRPr>
          </a:p>
          <a:p>
            <a:pPr algn="just">
              <a:buNone/>
            </a:pPr>
            <a:endParaRPr lang="it-IT" sz="800" dirty="0" smtClean="0">
              <a:solidFill>
                <a:schemeClr val="accent4">
                  <a:lumMod val="50000"/>
                </a:schemeClr>
              </a:solidFill>
            </a:endParaRPr>
          </a:p>
          <a:p>
            <a:pPr algn="just">
              <a:buNone/>
            </a:pPr>
            <a:r>
              <a:rPr lang="it-IT" sz="2800" dirty="0" smtClean="0">
                <a:solidFill>
                  <a:schemeClr val="accent4">
                    <a:lumMod val="50000"/>
                  </a:schemeClr>
                </a:solidFill>
              </a:rPr>
              <a:t>Francesco, </a:t>
            </a:r>
            <a:r>
              <a:rPr lang="it-IT" sz="2800" i="1" dirty="0" err="1" smtClean="0">
                <a:solidFill>
                  <a:schemeClr val="accent4">
                    <a:lumMod val="50000"/>
                  </a:schemeClr>
                </a:solidFill>
              </a:rPr>
              <a:t>Evangelii</a:t>
            </a:r>
            <a:r>
              <a:rPr lang="it-IT" sz="2800" i="1" dirty="0" smtClean="0">
                <a:solidFill>
                  <a:schemeClr val="accent4">
                    <a:lumMod val="50000"/>
                  </a:schemeClr>
                </a:solidFill>
              </a:rPr>
              <a:t> </a:t>
            </a:r>
            <a:r>
              <a:rPr lang="it-IT" sz="2800" i="1" dirty="0" err="1" smtClean="0">
                <a:solidFill>
                  <a:schemeClr val="accent4">
                    <a:lumMod val="50000"/>
                  </a:schemeClr>
                </a:solidFill>
              </a:rPr>
              <a:t>gaudium</a:t>
            </a:r>
            <a:r>
              <a:rPr lang="it-IT" sz="2800" dirty="0" smtClean="0">
                <a:solidFill>
                  <a:schemeClr val="accent4">
                    <a:lumMod val="50000"/>
                  </a:schemeClr>
                </a:solidFill>
              </a:rPr>
              <a:t>, 164</a:t>
            </a:r>
          </a:p>
          <a:p>
            <a:pPr algn="just">
              <a:buNone/>
            </a:pPr>
            <a:endParaRPr lang="it-IT" sz="1000" dirty="0">
              <a:solidFill>
                <a:schemeClr val="accent4">
                  <a:lumMod val="50000"/>
                </a:schemeClr>
              </a:solidFill>
            </a:endParaRPr>
          </a:p>
        </p:txBody>
      </p:sp>
      <p:sp>
        <p:nvSpPr>
          <p:cNvPr id="4"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None/>
            </a:pPr>
            <a:r>
              <a:rPr lang="it-IT" sz="3600" dirty="0" smtClean="0">
                <a:solidFill>
                  <a:schemeClr val="accent4">
                    <a:lumMod val="50000"/>
                  </a:schemeClr>
                </a:solidFill>
              </a:rPr>
              <a:t>Si è avuto in questo modo un cambio di atteggiamento riscontrabile anche nel magistero della Chiesa, il segno più evidente di questo lo si riconosce nel fatto che nei documenti del Concilio Vaticano I il termine Vangelo ricorre una </a:t>
            </a:r>
            <a:r>
              <a:rPr lang="it-IT" sz="3600" dirty="0" smtClean="0">
                <a:solidFill>
                  <a:srgbClr val="C00000"/>
                </a:solidFill>
              </a:rPr>
              <a:t>1 </a:t>
            </a:r>
            <a:r>
              <a:rPr lang="it-IT" sz="3600" dirty="0" smtClean="0">
                <a:solidFill>
                  <a:schemeClr val="accent4">
                    <a:lumMod val="50000"/>
                  </a:schemeClr>
                </a:solidFill>
              </a:rPr>
              <a:t>volta, in quelli del Concilio Vaticano </a:t>
            </a:r>
            <a:r>
              <a:rPr lang="it-IT" sz="3600" dirty="0" err="1" smtClean="0">
                <a:solidFill>
                  <a:schemeClr val="accent4">
                    <a:lumMod val="50000"/>
                  </a:schemeClr>
                </a:solidFill>
              </a:rPr>
              <a:t>II</a:t>
            </a:r>
            <a:r>
              <a:rPr lang="it-IT" sz="3600" dirty="0" smtClean="0">
                <a:solidFill>
                  <a:schemeClr val="accent4">
                    <a:lumMod val="50000"/>
                  </a:schemeClr>
                </a:solidFill>
              </a:rPr>
              <a:t> </a:t>
            </a:r>
            <a:r>
              <a:rPr lang="it-IT" sz="3600" dirty="0" smtClean="0">
                <a:solidFill>
                  <a:srgbClr val="C00000"/>
                </a:solidFill>
              </a:rPr>
              <a:t>157 </a:t>
            </a:r>
            <a:r>
              <a:rPr lang="it-IT" sz="3600" dirty="0" smtClean="0">
                <a:solidFill>
                  <a:schemeClr val="accent4">
                    <a:lumMod val="50000"/>
                  </a:schemeClr>
                </a:solidFill>
              </a:rPr>
              <a:t>volte</a:t>
            </a:r>
            <a:endParaRPr lang="it-IT" sz="3600" dirty="0">
              <a:solidFill>
                <a:schemeClr val="accent4">
                  <a:lumMod val="50000"/>
                </a:schemeClr>
              </a:solidFill>
            </a:endParaRPr>
          </a:p>
        </p:txBody>
      </p:sp>
      <p:sp>
        <p:nvSpPr>
          <p:cNvPr id="3"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3200" dirty="0" smtClean="0">
                <a:solidFill>
                  <a:schemeClr val="accent5">
                    <a:lumMod val="50000"/>
                  </a:schemeClr>
                </a:solidFill>
                <a:latin typeface="Eras Demi ITC" pitchFamily="34" charset="0"/>
              </a:rPr>
              <a:t>Evangelizzare, infatti, è la grazia e la vocazione propria della Chiesa, la sua identità più profonda. </a:t>
            </a:r>
            <a:r>
              <a:rPr lang="it-IT" sz="3200" dirty="0" smtClean="0">
                <a:solidFill>
                  <a:srgbClr val="C00000"/>
                </a:solidFill>
                <a:latin typeface="Eras Demi ITC" pitchFamily="34" charset="0"/>
              </a:rPr>
              <a:t>Essa esiste per evangelizzare</a:t>
            </a:r>
            <a:r>
              <a:rPr lang="it-IT" sz="3200" dirty="0" smtClean="0">
                <a:solidFill>
                  <a:schemeClr val="accent5">
                    <a:lumMod val="50000"/>
                  </a:schemeClr>
                </a:solidFill>
                <a:latin typeface="Eras Demi ITC" pitchFamily="34" charset="0"/>
              </a:rPr>
              <a:t>, vale a dire per predicare ed insegnare, essere il canale del dono della grazia, riconciliare i peccatori con Dio, perpetuare il sacrificio del Cristo nella S. Messa che è il memoriale della sua morte e della sua gloriosa risurrezione.</a:t>
            </a:r>
            <a:endParaRPr lang="it-IT" sz="3200" dirty="0">
              <a:solidFill>
                <a:schemeClr val="accent5">
                  <a:lumMod val="50000"/>
                </a:schemeClr>
              </a:solidFill>
              <a:latin typeface="Eras Demi ITC" pitchFamily="34" charset="0"/>
            </a:endParaRPr>
          </a:p>
        </p:txBody>
      </p:sp>
      <p:sp>
        <p:nvSpPr>
          <p:cNvPr id="3" name="Titolo 2"/>
          <p:cNvSpPr>
            <a:spLocks noGrp="1"/>
          </p:cNvSpPr>
          <p:nvPr>
            <p:ph type="title"/>
          </p:nvPr>
        </p:nvSpPr>
        <p:spPr/>
        <p:txBody>
          <a:bodyPr/>
          <a:lstStyle/>
          <a:p>
            <a:pPr algn="ctr"/>
            <a:r>
              <a:rPr lang="it-IT" b="1" dirty="0" smtClean="0">
                <a:solidFill>
                  <a:srgbClr val="002060"/>
                </a:solidFill>
                <a:latin typeface="Imprint MT Shadow" pitchFamily="82" charset="0"/>
              </a:rPr>
              <a:t>EVANGELII NUNTIANDI  n. 14</a:t>
            </a:r>
            <a:endParaRPr lang="it-IT" b="1" dirty="0">
              <a:solidFill>
                <a:srgbClr val="002060"/>
              </a:solidFill>
              <a:latin typeface="Imprint MT Shadow" pitchFamily="82" charset="0"/>
            </a:endParaRPr>
          </a:p>
        </p:txBody>
      </p:sp>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524000"/>
            <a:ext cx="8568952" cy="4572000"/>
          </a:xfrm>
        </p:spPr>
        <p:txBody>
          <a:bodyPr>
            <a:noAutofit/>
          </a:bodyPr>
          <a:lstStyle/>
          <a:p>
            <a:pPr algn="just">
              <a:buNone/>
            </a:pPr>
            <a:r>
              <a:rPr lang="it-IT" sz="3600" dirty="0" smtClean="0">
                <a:solidFill>
                  <a:schemeClr val="accent5">
                    <a:lumMod val="50000"/>
                  </a:schemeClr>
                </a:solidFill>
                <a:latin typeface="Eras Demi ITC" pitchFamily="34" charset="0"/>
              </a:rPr>
              <a:t>Evangelizzatrice, la Chiesa comincia con </a:t>
            </a:r>
            <a:r>
              <a:rPr lang="it-IT" sz="3600" dirty="0" smtClean="0">
                <a:solidFill>
                  <a:srgbClr val="C00000"/>
                </a:solidFill>
                <a:latin typeface="Eras Demi ITC" pitchFamily="34" charset="0"/>
              </a:rPr>
              <a:t>l'evangelizzare se stessa</a:t>
            </a:r>
            <a:r>
              <a:rPr lang="it-IT" sz="3600" dirty="0" smtClean="0">
                <a:solidFill>
                  <a:schemeClr val="accent5">
                    <a:lumMod val="50000"/>
                  </a:schemeClr>
                </a:solidFill>
                <a:latin typeface="Eras Demi ITC" pitchFamily="34" charset="0"/>
              </a:rPr>
              <a:t>. Comunità di credenti, comunità di speranza vissuta e partecipata, comunità d'amore fraterno, essa ha bisogno di ascoltare di continuo ciò che deve credere, le ragioni della sua speranza, il comandamento nuovo dell'amore.</a:t>
            </a:r>
            <a:endParaRPr lang="it-IT" sz="3600" dirty="0">
              <a:solidFill>
                <a:schemeClr val="accent5">
                  <a:lumMod val="50000"/>
                </a:schemeClr>
              </a:solidFill>
              <a:latin typeface="Eras Demi ITC" pitchFamily="34" charset="0"/>
            </a:endParaRPr>
          </a:p>
        </p:txBody>
      </p:sp>
      <p:sp>
        <p:nvSpPr>
          <p:cNvPr id="3" name="Titolo 2"/>
          <p:cNvSpPr>
            <a:spLocks noGrp="1"/>
          </p:cNvSpPr>
          <p:nvPr>
            <p:ph type="title"/>
          </p:nvPr>
        </p:nvSpPr>
        <p:spPr/>
        <p:txBody>
          <a:bodyPr/>
          <a:lstStyle/>
          <a:p>
            <a:pPr algn="ctr"/>
            <a:r>
              <a:rPr lang="it-IT" b="1" dirty="0" smtClean="0">
                <a:solidFill>
                  <a:srgbClr val="002060"/>
                </a:solidFill>
                <a:latin typeface="Imprint MT Shadow" pitchFamily="82" charset="0"/>
              </a:rPr>
              <a:t>EVANGELII NUNTIANDI  n. 15</a:t>
            </a:r>
            <a:endParaRPr lang="it-IT" dirty="0"/>
          </a:p>
        </p:txBody>
      </p:sp>
    </p:spTree>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052736"/>
            <a:ext cx="8568952" cy="5145360"/>
          </a:xfrm>
        </p:spPr>
        <p:txBody>
          <a:bodyPr>
            <a:noAutofit/>
          </a:bodyPr>
          <a:lstStyle/>
          <a:p>
            <a:pPr algn="just">
              <a:buNone/>
            </a:pPr>
            <a:r>
              <a:rPr lang="it-IT" sz="3200" dirty="0" smtClean="0">
                <a:solidFill>
                  <a:schemeClr val="accent5">
                    <a:lumMod val="50000"/>
                  </a:schemeClr>
                </a:solidFill>
                <a:latin typeface="Eras Demi ITC" pitchFamily="34" charset="0"/>
              </a:rPr>
              <a:t>Evangelizzare, per la Chiesa, è portare la Buona Novella </a:t>
            </a:r>
            <a:r>
              <a:rPr lang="it-IT" sz="3200" dirty="0" smtClean="0">
                <a:solidFill>
                  <a:srgbClr val="C00000"/>
                </a:solidFill>
                <a:latin typeface="Eras Demi ITC" pitchFamily="34" charset="0"/>
              </a:rPr>
              <a:t>in tutti gli strati dell'umanità</a:t>
            </a:r>
            <a:r>
              <a:rPr lang="it-IT" sz="3200" dirty="0" smtClean="0">
                <a:solidFill>
                  <a:schemeClr val="accent5">
                    <a:lumMod val="50000"/>
                  </a:schemeClr>
                </a:solidFill>
                <a:latin typeface="Eras Demi ITC" pitchFamily="34" charset="0"/>
              </a:rPr>
              <a:t>, e, col suo influsso, trasformare dal di dentro, rendere nuova l'umanità stessa: «Ecco io faccio nuove tutte le cose» (</a:t>
            </a:r>
            <a:r>
              <a:rPr lang="it-IT" sz="3200" dirty="0" err="1" smtClean="0">
                <a:solidFill>
                  <a:schemeClr val="accent5">
                    <a:lumMod val="50000"/>
                  </a:schemeClr>
                </a:solidFill>
                <a:latin typeface="Eras Demi ITC" pitchFamily="34" charset="0"/>
              </a:rPr>
              <a:t>Ap</a:t>
            </a:r>
            <a:r>
              <a:rPr lang="it-IT" sz="3200" dirty="0" smtClean="0">
                <a:solidFill>
                  <a:schemeClr val="accent5">
                    <a:lumMod val="50000"/>
                  </a:schemeClr>
                </a:solidFill>
                <a:latin typeface="Eras Demi ITC" pitchFamily="34" charset="0"/>
              </a:rPr>
              <a:t> 21,5). Ma non c'è nuova umanità, se prima non ci sono uomini nuovi, della novità del battesimo e della vita secondo il Vangelo. Lo scopo dell'evangelizzazione è appunto questo </a:t>
            </a:r>
            <a:r>
              <a:rPr lang="it-IT" sz="3200" dirty="0" smtClean="0">
                <a:solidFill>
                  <a:srgbClr val="C00000"/>
                </a:solidFill>
                <a:latin typeface="Eras Demi ITC" pitchFamily="34" charset="0"/>
              </a:rPr>
              <a:t>cambiamento interiore</a:t>
            </a:r>
            <a:r>
              <a:rPr lang="it-IT" sz="3200" dirty="0" smtClean="0">
                <a:solidFill>
                  <a:schemeClr val="accent5">
                    <a:lumMod val="50000"/>
                  </a:schemeClr>
                </a:solidFill>
                <a:latin typeface="Eras Demi ITC" pitchFamily="34" charset="0"/>
              </a:rPr>
              <a:t>.</a:t>
            </a:r>
            <a:endParaRPr lang="it-IT" sz="3200" dirty="0">
              <a:solidFill>
                <a:schemeClr val="accent5">
                  <a:lumMod val="50000"/>
                </a:schemeClr>
              </a:solidFill>
              <a:latin typeface="Eras Demi ITC" pitchFamily="34" charset="0"/>
            </a:endParaRPr>
          </a:p>
        </p:txBody>
      </p:sp>
      <p:sp>
        <p:nvSpPr>
          <p:cNvPr id="3" name="Titolo 2"/>
          <p:cNvSpPr>
            <a:spLocks noGrp="1"/>
          </p:cNvSpPr>
          <p:nvPr>
            <p:ph type="title"/>
          </p:nvPr>
        </p:nvSpPr>
        <p:spPr>
          <a:xfrm>
            <a:off x="457200" y="0"/>
            <a:ext cx="8229600" cy="1052736"/>
          </a:xfrm>
        </p:spPr>
        <p:txBody>
          <a:bodyPr/>
          <a:lstStyle/>
          <a:p>
            <a:pPr algn="ctr"/>
            <a:r>
              <a:rPr lang="it-IT" b="1" dirty="0" smtClean="0">
                <a:solidFill>
                  <a:srgbClr val="002060"/>
                </a:solidFill>
                <a:latin typeface="Imprint MT Shadow" pitchFamily="82" charset="0"/>
              </a:rPr>
              <a:t>EVANGELII NUNTIANDI  n. 18</a:t>
            </a:r>
            <a:endParaRPr lang="it-IT" dirty="0"/>
          </a:p>
        </p:txBody>
      </p:sp>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5256584"/>
          </a:xfrm>
        </p:spPr>
        <p:txBody>
          <a:bodyPr>
            <a:noAutofit/>
          </a:bodyPr>
          <a:lstStyle/>
          <a:p>
            <a:pPr algn="just">
              <a:buNone/>
            </a:pPr>
            <a:r>
              <a:rPr lang="it-IT" sz="3000" dirty="0" smtClean="0">
                <a:solidFill>
                  <a:schemeClr val="accent5">
                    <a:lumMod val="50000"/>
                  </a:schemeClr>
                </a:solidFill>
                <a:latin typeface="Eras Demi ITC" pitchFamily="34" charset="0"/>
              </a:rPr>
              <a:t>Per la Chiesa non si tratta soltanto di predicare il Vangelo in fasce geografiche sempre più vaste o a popolazioni sempre più estese, ma anche di raggiungere e quasi sconvolgere mediante la forza del Vangelo </a:t>
            </a:r>
            <a:r>
              <a:rPr lang="it-IT" sz="3000" dirty="0" smtClean="0">
                <a:solidFill>
                  <a:srgbClr val="C00000"/>
                </a:solidFill>
                <a:latin typeface="Eras Demi ITC" pitchFamily="34" charset="0"/>
              </a:rPr>
              <a:t>i criteri di giudizio</a:t>
            </a:r>
            <a:r>
              <a:rPr lang="it-IT" sz="3000" dirty="0" smtClean="0">
                <a:solidFill>
                  <a:schemeClr val="accent5">
                    <a:lumMod val="50000"/>
                  </a:schemeClr>
                </a:solidFill>
                <a:latin typeface="Eras Demi ITC" pitchFamily="34" charset="0"/>
              </a:rPr>
              <a:t>, </a:t>
            </a:r>
            <a:r>
              <a:rPr lang="it-IT" sz="3000" dirty="0" smtClean="0">
                <a:solidFill>
                  <a:srgbClr val="C00000"/>
                </a:solidFill>
                <a:latin typeface="Eras Demi ITC" pitchFamily="34" charset="0"/>
              </a:rPr>
              <a:t>i valori determinanti</a:t>
            </a:r>
            <a:r>
              <a:rPr lang="it-IT" sz="3000" dirty="0" smtClean="0">
                <a:solidFill>
                  <a:schemeClr val="accent5">
                    <a:lumMod val="50000"/>
                  </a:schemeClr>
                </a:solidFill>
                <a:latin typeface="Eras Demi ITC" pitchFamily="34" charset="0"/>
              </a:rPr>
              <a:t>, </a:t>
            </a:r>
            <a:r>
              <a:rPr lang="it-IT" sz="3000" dirty="0" smtClean="0">
                <a:solidFill>
                  <a:srgbClr val="C00000"/>
                </a:solidFill>
                <a:latin typeface="Eras Demi ITC" pitchFamily="34" charset="0"/>
              </a:rPr>
              <a:t>i punti di interesse</a:t>
            </a:r>
            <a:r>
              <a:rPr lang="it-IT" sz="3000" dirty="0" smtClean="0">
                <a:solidFill>
                  <a:schemeClr val="accent5">
                    <a:lumMod val="50000"/>
                  </a:schemeClr>
                </a:solidFill>
                <a:latin typeface="Eras Demi ITC" pitchFamily="34" charset="0"/>
              </a:rPr>
              <a:t>, </a:t>
            </a:r>
            <a:r>
              <a:rPr lang="it-IT" sz="3000" dirty="0" smtClean="0">
                <a:solidFill>
                  <a:srgbClr val="C00000"/>
                </a:solidFill>
                <a:latin typeface="Eras Demi ITC" pitchFamily="34" charset="0"/>
              </a:rPr>
              <a:t>le linee di pensiero</a:t>
            </a:r>
            <a:r>
              <a:rPr lang="it-IT" sz="3000" dirty="0" smtClean="0">
                <a:solidFill>
                  <a:schemeClr val="accent5">
                    <a:lumMod val="50000"/>
                  </a:schemeClr>
                </a:solidFill>
                <a:latin typeface="Eras Demi ITC" pitchFamily="34" charset="0"/>
              </a:rPr>
              <a:t>, </a:t>
            </a:r>
            <a:r>
              <a:rPr lang="it-IT" sz="3000" dirty="0" smtClean="0">
                <a:solidFill>
                  <a:srgbClr val="C00000"/>
                </a:solidFill>
                <a:latin typeface="Eras Demi ITC" pitchFamily="34" charset="0"/>
              </a:rPr>
              <a:t>le fonti ispiratrici e i modelli di vita dell'umanità</a:t>
            </a:r>
            <a:r>
              <a:rPr lang="it-IT" sz="3000" dirty="0" smtClean="0">
                <a:solidFill>
                  <a:schemeClr val="accent5">
                    <a:lumMod val="50000"/>
                  </a:schemeClr>
                </a:solidFill>
                <a:latin typeface="Eras Demi ITC" pitchFamily="34" charset="0"/>
              </a:rPr>
              <a:t>, che sono in contrasto con la Parola di Dio e col disegno della salvezza.</a:t>
            </a:r>
            <a:endParaRPr lang="it-IT" sz="3000" dirty="0">
              <a:solidFill>
                <a:schemeClr val="accent5">
                  <a:lumMod val="50000"/>
                </a:schemeClr>
              </a:solidFill>
              <a:latin typeface="Eras Demi ITC" pitchFamily="34" charset="0"/>
            </a:endParaRPr>
          </a:p>
        </p:txBody>
      </p:sp>
      <p:sp>
        <p:nvSpPr>
          <p:cNvPr id="3" name="Titolo 2"/>
          <p:cNvSpPr>
            <a:spLocks noGrp="1"/>
          </p:cNvSpPr>
          <p:nvPr>
            <p:ph type="title"/>
          </p:nvPr>
        </p:nvSpPr>
        <p:spPr>
          <a:xfrm>
            <a:off x="457200" y="152400"/>
            <a:ext cx="8229600" cy="900336"/>
          </a:xfrm>
        </p:spPr>
        <p:txBody>
          <a:bodyPr/>
          <a:lstStyle/>
          <a:p>
            <a:pPr algn="ctr"/>
            <a:r>
              <a:rPr lang="it-IT" b="1" dirty="0" smtClean="0">
                <a:solidFill>
                  <a:srgbClr val="002060"/>
                </a:solidFill>
                <a:latin typeface="Imprint MT Shadow" pitchFamily="82" charset="0"/>
              </a:rPr>
              <a:t>EVANGELII NUNTIANDI  n. 19</a:t>
            </a:r>
            <a:endParaRPr lang="it-IT" dirty="0"/>
          </a:p>
        </p:txBody>
      </p:sp>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3200" dirty="0" smtClean="0">
                <a:solidFill>
                  <a:schemeClr val="accent5">
                    <a:lumMod val="50000"/>
                  </a:schemeClr>
                </a:solidFill>
                <a:latin typeface="Eras Demi ITC" pitchFamily="34" charset="0"/>
              </a:rPr>
              <a:t>Occorre evangelizzare - non in maniera decorativa, a somiglianza di vernice superficiale, ma in modo vitale, in profondità e fino alle radici - </a:t>
            </a:r>
            <a:r>
              <a:rPr lang="it-IT" sz="3200" dirty="0" smtClean="0">
                <a:solidFill>
                  <a:srgbClr val="C00000"/>
                </a:solidFill>
                <a:latin typeface="Eras Demi ITC" pitchFamily="34" charset="0"/>
              </a:rPr>
              <a:t>la cultura e le culture dell'uomo</a:t>
            </a:r>
            <a:r>
              <a:rPr lang="it-IT" sz="3200" dirty="0" smtClean="0">
                <a:solidFill>
                  <a:schemeClr val="accent5">
                    <a:lumMod val="50000"/>
                  </a:schemeClr>
                </a:solidFill>
                <a:latin typeface="Eras Demi ITC" pitchFamily="34" charset="0"/>
              </a:rPr>
              <a:t>, nel senso ricco ed esteso che questi termini hanno nella Costituzione «</a:t>
            </a:r>
            <a:r>
              <a:rPr lang="it-IT" sz="3200" dirty="0" err="1" smtClean="0">
                <a:solidFill>
                  <a:schemeClr val="accent5">
                    <a:lumMod val="50000"/>
                  </a:schemeClr>
                </a:solidFill>
                <a:latin typeface="Eras Demi ITC" pitchFamily="34" charset="0"/>
                <a:hlinkClick r:id="rId2"/>
              </a:rPr>
              <a:t>Gaudium</a:t>
            </a:r>
            <a:r>
              <a:rPr lang="it-IT" sz="3200" dirty="0" smtClean="0">
                <a:solidFill>
                  <a:schemeClr val="accent5">
                    <a:lumMod val="50000"/>
                  </a:schemeClr>
                </a:solidFill>
                <a:latin typeface="Eras Demi ITC" pitchFamily="34" charset="0"/>
                <a:hlinkClick r:id="rId2"/>
              </a:rPr>
              <a:t> </a:t>
            </a:r>
            <a:r>
              <a:rPr lang="it-IT" sz="3200" dirty="0" err="1" smtClean="0">
                <a:solidFill>
                  <a:schemeClr val="accent5">
                    <a:lumMod val="50000"/>
                  </a:schemeClr>
                </a:solidFill>
                <a:latin typeface="Eras Demi ITC" pitchFamily="34" charset="0"/>
                <a:hlinkClick r:id="rId2"/>
              </a:rPr>
              <a:t>et</a:t>
            </a:r>
            <a:r>
              <a:rPr lang="it-IT" sz="3200" dirty="0" smtClean="0">
                <a:solidFill>
                  <a:schemeClr val="accent5">
                    <a:lumMod val="50000"/>
                  </a:schemeClr>
                </a:solidFill>
                <a:latin typeface="Eras Demi ITC" pitchFamily="34" charset="0"/>
                <a:hlinkClick r:id="rId2"/>
              </a:rPr>
              <a:t> </a:t>
            </a:r>
            <a:r>
              <a:rPr lang="it-IT" sz="3200" dirty="0" err="1" smtClean="0">
                <a:solidFill>
                  <a:schemeClr val="accent5">
                    <a:lumMod val="50000"/>
                  </a:schemeClr>
                </a:solidFill>
                <a:latin typeface="Eras Demi ITC" pitchFamily="34" charset="0"/>
                <a:hlinkClick r:id="rId2"/>
              </a:rPr>
              <a:t>Spes</a:t>
            </a:r>
            <a:r>
              <a:rPr lang="it-IT" sz="3200" dirty="0" smtClean="0">
                <a:solidFill>
                  <a:schemeClr val="accent5">
                    <a:lumMod val="50000"/>
                  </a:schemeClr>
                </a:solidFill>
                <a:latin typeface="Eras Demi ITC" pitchFamily="34" charset="0"/>
              </a:rPr>
              <a:t>», partendo sempre dalla persona e tornando sempre ai rapporti delle persone tra loro e con Dio.</a:t>
            </a:r>
            <a:endParaRPr lang="it-IT" sz="3200" dirty="0">
              <a:solidFill>
                <a:schemeClr val="accent5">
                  <a:lumMod val="50000"/>
                </a:schemeClr>
              </a:solidFill>
              <a:latin typeface="Eras Demi ITC" pitchFamily="34" charset="0"/>
            </a:endParaRPr>
          </a:p>
        </p:txBody>
      </p:sp>
      <p:sp>
        <p:nvSpPr>
          <p:cNvPr id="3" name="Titolo 2"/>
          <p:cNvSpPr>
            <a:spLocks noGrp="1"/>
          </p:cNvSpPr>
          <p:nvPr>
            <p:ph type="title"/>
          </p:nvPr>
        </p:nvSpPr>
        <p:spPr>
          <a:xfrm>
            <a:off x="457200" y="152400"/>
            <a:ext cx="8229600" cy="972344"/>
          </a:xfrm>
        </p:spPr>
        <p:txBody>
          <a:bodyPr/>
          <a:lstStyle/>
          <a:p>
            <a:pPr algn="ctr"/>
            <a:r>
              <a:rPr lang="it-IT" b="1" dirty="0" smtClean="0">
                <a:solidFill>
                  <a:srgbClr val="002060"/>
                </a:solidFill>
                <a:latin typeface="Imprint MT Shadow" pitchFamily="82" charset="0"/>
              </a:rPr>
              <a:t>EVANGELII NUNTIANDI  n. 20</a:t>
            </a:r>
            <a:endParaRPr lang="it-IT" dirty="0"/>
          </a:p>
        </p:txBody>
      </p:sp>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12776"/>
            <a:ext cx="8229600" cy="4968552"/>
          </a:xfrm>
        </p:spPr>
        <p:txBody>
          <a:bodyPr>
            <a:normAutofit fontScale="62500" lnSpcReduction="20000"/>
          </a:bodyPr>
          <a:lstStyle/>
          <a:p>
            <a:pPr algn="ctr">
              <a:buNone/>
            </a:pPr>
            <a:r>
              <a:rPr lang="it-IT" sz="4000" b="1" i="1" dirty="0" smtClean="0">
                <a:solidFill>
                  <a:schemeClr val="accent6">
                    <a:lumMod val="50000"/>
                  </a:schemeClr>
                </a:solidFill>
                <a:latin typeface="Tempus Sans ITC" pitchFamily="82" charset="0"/>
              </a:rPr>
              <a:t>Ricordatevi dei vostri capi, </a:t>
            </a:r>
          </a:p>
          <a:p>
            <a:pPr algn="ctr">
              <a:buNone/>
            </a:pPr>
            <a:r>
              <a:rPr lang="it-IT" sz="4000" b="1" i="1" dirty="0" smtClean="0">
                <a:solidFill>
                  <a:schemeClr val="accent6">
                    <a:lumMod val="50000"/>
                  </a:schemeClr>
                </a:solidFill>
                <a:latin typeface="Tempus Sans ITC" pitchFamily="82" charset="0"/>
              </a:rPr>
              <a:t>i quali vi hanno annunciato </a:t>
            </a:r>
          </a:p>
          <a:p>
            <a:pPr algn="ctr">
              <a:buNone/>
            </a:pPr>
            <a:r>
              <a:rPr lang="it-IT" sz="4000" b="1" i="1" dirty="0" smtClean="0">
                <a:solidFill>
                  <a:schemeClr val="accent6">
                    <a:lumMod val="50000"/>
                  </a:schemeClr>
                </a:solidFill>
                <a:latin typeface="Tempus Sans ITC" pitchFamily="82" charset="0"/>
              </a:rPr>
              <a:t>la parola di Dio. </a:t>
            </a:r>
          </a:p>
          <a:p>
            <a:pPr algn="ctr">
              <a:buNone/>
            </a:pPr>
            <a:r>
              <a:rPr lang="it-IT" sz="4000" b="1" i="1" dirty="0" smtClean="0">
                <a:solidFill>
                  <a:schemeClr val="accent6">
                    <a:lumMod val="50000"/>
                  </a:schemeClr>
                </a:solidFill>
                <a:latin typeface="Tempus Sans ITC" pitchFamily="82" charset="0"/>
              </a:rPr>
              <a:t>Considerando attentamente </a:t>
            </a:r>
          </a:p>
          <a:p>
            <a:pPr algn="ctr">
              <a:buNone/>
            </a:pPr>
            <a:r>
              <a:rPr lang="it-IT" sz="4000" b="1" i="1" dirty="0" smtClean="0">
                <a:solidFill>
                  <a:schemeClr val="accent6">
                    <a:lumMod val="50000"/>
                  </a:schemeClr>
                </a:solidFill>
                <a:latin typeface="Tempus Sans ITC" pitchFamily="82" charset="0"/>
              </a:rPr>
              <a:t>l’esito finale della loro vita, </a:t>
            </a:r>
          </a:p>
          <a:p>
            <a:pPr algn="ctr">
              <a:buNone/>
            </a:pPr>
            <a:r>
              <a:rPr lang="it-IT" sz="4000" b="1" i="1" dirty="0" smtClean="0">
                <a:solidFill>
                  <a:schemeClr val="accent6">
                    <a:lumMod val="50000"/>
                  </a:schemeClr>
                </a:solidFill>
                <a:latin typeface="Tempus Sans ITC" pitchFamily="82" charset="0"/>
              </a:rPr>
              <a:t>imitatene la fede. </a:t>
            </a:r>
          </a:p>
          <a:p>
            <a:pPr algn="ctr">
              <a:buNone/>
            </a:pPr>
            <a:r>
              <a:rPr lang="it-IT" sz="4000" b="1" i="1" dirty="0" smtClean="0">
                <a:solidFill>
                  <a:srgbClr val="FF0000"/>
                </a:solidFill>
                <a:latin typeface="Tempus Sans ITC" pitchFamily="82" charset="0"/>
              </a:rPr>
              <a:t>Gesù Cristo è lo stesso </a:t>
            </a:r>
          </a:p>
          <a:p>
            <a:pPr algn="ctr">
              <a:buNone/>
            </a:pPr>
            <a:r>
              <a:rPr lang="it-IT" sz="4000" b="1" i="1" dirty="0" smtClean="0">
                <a:solidFill>
                  <a:srgbClr val="FF0000"/>
                </a:solidFill>
                <a:latin typeface="Tempus Sans ITC" pitchFamily="82" charset="0"/>
              </a:rPr>
              <a:t>ieri e oggi e per sempre! </a:t>
            </a:r>
          </a:p>
          <a:p>
            <a:pPr algn="ctr">
              <a:buNone/>
            </a:pPr>
            <a:r>
              <a:rPr lang="it-IT" sz="4000" b="1" i="1" dirty="0" smtClean="0">
                <a:solidFill>
                  <a:schemeClr val="accent6">
                    <a:lumMod val="50000"/>
                  </a:schemeClr>
                </a:solidFill>
                <a:latin typeface="Tempus Sans ITC" pitchFamily="82" charset="0"/>
              </a:rPr>
              <a:t>Non lasciatevi sviare da dottrine </a:t>
            </a:r>
          </a:p>
          <a:p>
            <a:pPr algn="ctr">
              <a:buNone/>
            </a:pPr>
            <a:r>
              <a:rPr lang="it-IT" sz="4000" b="1" i="1" dirty="0" smtClean="0">
                <a:solidFill>
                  <a:schemeClr val="accent6">
                    <a:lumMod val="50000"/>
                  </a:schemeClr>
                </a:solidFill>
                <a:latin typeface="Tempus Sans ITC" pitchFamily="82" charset="0"/>
              </a:rPr>
              <a:t>varie ed estranee, </a:t>
            </a:r>
          </a:p>
          <a:p>
            <a:pPr algn="ctr">
              <a:buNone/>
            </a:pPr>
            <a:r>
              <a:rPr lang="it-IT" sz="4100" b="1" i="1" dirty="0" smtClean="0">
                <a:solidFill>
                  <a:schemeClr val="accent6">
                    <a:lumMod val="50000"/>
                  </a:schemeClr>
                </a:solidFill>
                <a:latin typeface="Tempus Sans ITC" pitchFamily="82" charset="0"/>
              </a:rPr>
              <a:t>perché è bene che il cuore </a:t>
            </a:r>
          </a:p>
          <a:p>
            <a:pPr algn="ctr">
              <a:buNone/>
            </a:pPr>
            <a:r>
              <a:rPr lang="it-IT" sz="4100" b="1" i="1" dirty="0" smtClean="0">
                <a:solidFill>
                  <a:schemeClr val="accent6">
                    <a:lumMod val="50000"/>
                  </a:schemeClr>
                </a:solidFill>
                <a:latin typeface="Tempus Sans ITC" pitchFamily="82" charset="0"/>
              </a:rPr>
              <a:t>venga sostenuto dalla grazia . </a:t>
            </a:r>
            <a:r>
              <a:rPr lang="it-IT" sz="4100" b="1" i="1" dirty="0" smtClean="0">
                <a:solidFill>
                  <a:schemeClr val="accent4">
                    <a:lumMod val="50000"/>
                  </a:schemeClr>
                </a:solidFill>
                <a:latin typeface="Tempus Sans ITC" pitchFamily="82" charset="0"/>
              </a:rPr>
              <a:t>(</a:t>
            </a:r>
            <a:r>
              <a:rPr lang="it-IT" sz="4100" b="1" i="1" dirty="0" err="1" smtClean="0">
                <a:solidFill>
                  <a:schemeClr val="accent4">
                    <a:lumMod val="50000"/>
                  </a:schemeClr>
                </a:solidFill>
                <a:latin typeface="Tempus Sans ITC" pitchFamily="82" charset="0"/>
              </a:rPr>
              <a:t>Eb</a:t>
            </a:r>
            <a:r>
              <a:rPr lang="it-IT" sz="4100" b="1" i="1" dirty="0" smtClean="0">
                <a:solidFill>
                  <a:schemeClr val="accent4">
                    <a:lumMod val="50000"/>
                  </a:schemeClr>
                </a:solidFill>
                <a:latin typeface="Tempus Sans ITC" pitchFamily="82" charset="0"/>
              </a:rPr>
              <a:t> 13 , 7-9)</a:t>
            </a:r>
            <a:endParaRPr lang="it-IT" sz="4100" b="1" i="1" dirty="0">
              <a:solidFill>
                <a:schemeClr val="accent4">
                  <a:lumMod val="50000"/>
                </a:schemeClr>
              </a:solidFill>
              <a:latin typeface="Tempus Sans ITC" pitchFamily="82" charset="0"/>
            </a:endParaRPr>
          </a:p>
        </p:txBody>
      </p:sp>
      <p:sp>
        <p:nvSpPr>
          <p:cNvPr id="3" name="Titolo 2"/>
          <p:cNvSpPr>
            <a:spLocks noGrp="1"/>
          </p:cNvSpPr>
          <p:nvPr>
            <p:ph type="title"/>
          </p:nvPr>
        </p:nvSpPr>
        <p:spPr>
          <a:xfrm>
            <a:off x="251520" y="188640"/>
            <a:ext cx="8640960" cy="936104"/>
          </a:xfrm>
          <a:solidFill>
            <a:schemeClr val="accent6">
              <a:lumMod val="40000"/>
              <a:lumOff val="60000"/>
            </a:schemeClr>
          </a:solidFill>
          <a:ln w="38100"/>
          <a:scene3d>
            <a:camera prst="perspectiveRelaxedModerately"/>
            <a:lightRig rig="threePt" dir="t"/>
          </a:scene3d>
        </p:spPr>
        <p:txBody>
          <a:bodyPr/>
          <a:lstStyle/>
          <a:p>
            <a:pPr algn="ctr"/>
            <a:r>
              <a:rPr lang="it-IT" dirty="0" smtClean="0">
                <a:solidFill>
                  <a:schemeClr val="tx2">
                    <a:lumMod val="75000"/>
                  </a:schemeClr>
                </a:solidFill>
                <a:latin typeface="Engravers MT" pitchFamily="18" charset="0"/>
              </a:rPr>
              <a:t>CONTENUTO E METODO</a:t>
            </a:r>
            <a:endParaRPr lang="it-IT" dirty="0">
              <a:solidFill>
                <a:schemeClr val="tx2">
                  <a:lumMod val="75000"/>
                </a:schemeClr>
              </a:solidFill>
              <a:latin typeface="Engravers MT" pitchFamily="18" charset="0"/>
            </a:endParaRPr>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91264" cy="5544616"/>
          </a:xfrm>
        </p:spPr>
        <p:txBody>
          <a:bodyPr>
            <a:noAutofit/>
          </a:bodyPr>
          <a:lstStyle/>
          <a:p>
            <a:pPr>
              <a:buNone/>
            </a:pPr>
            <a:r>
              <a:rPr lang="it-IT" sz="3600" b="1" dirty="0" smtClean="0">
                <a:solidFill>
                  <a:schemeClr val="accent6">
                    <a:lumMod val="50000"/>
                  </a:schemeClr>
                </a:solidFill>
                <a:latin typeface="Tempus Sans ITC" pitchFamily="82" charset="0"/>
              </a:rPr>
              <a:t>Adorate il Signore, Cristo, nei vostri cuori, pronti sempre a rispondere a chiunque vi domandi ragione della speranza che è in voi. Tuttavia questo sia fatto con dolcezza e rispetto, con una retta coscienza, perché nel momento stesso in cui si parla male di voi rimangano svergognati quelli che malignano sulla vostra buona condotta in Cristo. </a:t>
            </a:r>
          </a:p>
          <a:p>
            <a:pPr>
              <a:buNone/>
            </a:pPr>
            <a:r>
              <a:rPr lang="it-IT" sz="3600" dirty="0" smtClean="0">
                <a:solidFill>
                  <a:schemeClr val="accent4">
                    <a:lumMod val="50000"/>
                  </a:schemeClr>
                </a:solidFill>
                <a:latin typeface="Tempus Sans ITC" pitchFamily="82" charset="0"/>
              </a:rPr>
              <a:t>(1Pt 3,15-16)</a:t>
            </a:r>
            <a:endParaRPr lang="it-IT" sz="3600" dirty="0">
              <a:solidFill>
                <a:schemeClr val="accent4">
                  <a:lumMod val="50000"/>
                </a:schemeClr>
              </a:solidFill>
              <a:latin typeface="Tempus Sans ITC" pitchFamily="82" charset="0"/>
            </a:endParaRPr>
          </a:p>
        </p:txBody>
      </p:sp>
      <p:sp>
        <p:nvSpPr>
          <p:cNvPr id="4" name="Titolo 2"/>
          <p:cNvSpPr>
            <a:spLocks noGrp="1"/>
          </p:cNvSpPr>
          <p:nvPr>
            <p:ph type="title"/>
          </p:nvPr>
        </p:nvSpPr>
        <p:spPr>
          <a:xfrm>
            <a:off x="457200" y="152400"/>
            <a:ext cx="8229600" cy="828328"/>
          </a:xfrm>
          <a:solidFill>
            <a:schemeClr val="accent6">
              <a:lumMod val="40000"/>
              <a:lumOff val="60000"/>
            </a:schemeClr>
          </a:solidFill>
          <a:ln w="38100"/>
          <a:scene3d>
            <a:camera prst="perspectiveRelaxedModerately"/>
            <a:lightRig rig="threePt" dir="t"/>
          </a:scene3d>
        </p:spPr>
        <p:txBody>
          <a:bodyPr/>
          <a:lstStyle/>
          <a:p>
            <a:pPr algn="ctr"/>
            <a:r>
              <a:rPr lang="it-IT" dirty="0" smtClean="0">
                <a:solidFill>
                  <a:schemeClr val="tx2">
                    <a:lumMod val="75000"/>
                  </a:schemeClr>
                </a:solidFill>
                <a:latin typeface="Engravers MT" pitchFamily="18" charset="0"/>
              </a:rPr>
              <a:t>CONTENUTO E METODO</a:t>
            </a:r>
            <a:endParaRPr lang="it-IT" dirty="0">
              <a:solidFill>
                <a:schemeClr val="tx2">
                  <a:lumMod val="75000"/>
                </a:schemeClr>
              </a:solidFill>
              <a:latin typeface="Engravers MT" pitchFamily="18" charset="0"/>
            </a:endParaRPr>
          </a:p>
        </p:txBody>
      </p:sp>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5184576"/>
          </a:xfrm>
        </p:spPr>
        <p:txBody>
          <a:bodyPr>
            <a:noAutofit/>
          </a:bodyPr>
          <a:lstStyle/>
          <a:p>
            <a:pPr>
              <a:buNone/>
            </a:pPr>
            <a:r>
              <a:rPr lang="it-IT" sz="3200" b="1" dirty="0" smtClean="0">
                <a:solidFill>
                  <a:schemeClr val="accent6">
                    <a:lumMod val="50000"/>
                  </a:schemeClr>
                </a:solidFill>
                <a:latin typeface="Tempus Sans ITC" pitchFamily="82" charset="0"/>
              </a:rPr>
              <a:t>Uomini d’Israele, ascoltate queste parole: Gesù di </a:t>
            </a:r>
            <a:r>
              <a:rPr lang="it-IT" sz="3200" b="1" dirty="0" err="1" smtClean="0">
                <a:solidFill>
                  <a:schemeClr val="accent6">
                    <a:lumMod val="50000"/>
                  </a:schemeClr>
                </a:solidFill>
                <a:latin typeface="Tempus Sans ITC" pitchFamily="82" charset="0"/>
              </a:rPr>
              <a:t>Nàzaret</a:t>
            </a:r>
            <a:r>
              <a:rPr lang="it-IT" sz="3200" b="1" dirty="0" smtClean="0">
                <a:solidFill>
                  <a:schemeClr val="accent6">
                    <a:lumMod val="50000"/>
                  </a:schemeClr>
                </a:solidFill>
                <a:latin typeface="Tempus Sans ITC" pitchFamily="82" charset="0"/>
              </a:rPr>
              <a:t> – uomo accreditato da Dio presso di voi per mezzo di miracoli, prodigi e segni, che Dio stesso fece tra voi per opera sua, come voi sapete bene –, consegnato a voi secondo il prestabilito disegno e la prescienza di Dio, voi, per mano di pagani, l’avete crocifisso e l’avete ucciso. Ora Dio lo ha risuscitato, liberandolo dai dolori della morte, perché non era possibile che questa lo tenesse in suo potere.</a:t>
            </a:r>
            <a:r>
              <a:rPr lang="it-IT" sz="3200" dirty="0" smtClean="0">
                <a:latin typeface="Tempus Sans ITC" pitchFamily="82" charset="0"/>
              </a:rPr>
              <a:t>  </a:t>
            </a:r>
            <a:r>
              <a:rPr lang="it-IT" sz="3200" dirty="0" smtClean="0">
                <a:solidFill>
                  <a:srgbClr val="C00000"/>
                </a:solidFill>
                <a:latin typeface="Tempus Sans ITC" pitchFamily="82" charset="0"/>
              </a:rPr>
              <a:t>(At 2, 22-24)</a:t>
            </a:r>
            <a:endParaRPr lang="it-IT" sz="3200" dirty="0">
              <a:solidFill>
                <a:srgbClr val="C00000"/>
              </a:solidFill>
              <a:latin typeface="Tempus Sans ITC" pitchFamily="82" charset="0"/>
            </a:endParaRPr>
          </a:p>
        </p:txBody>
      </p:sp>
      <p:sp>
        <p:nvSpPr>
          <p:cNvPr id="4" name="Titolo 2"/>
          <p:cNvSpPr>
            <a:spLocks noGrp="1"/>
          </p:cNvSpPr>
          <p:nvPr>
            <p:ph type="title"/>
          </p:nvPr>
        </p:nvSpPr>
        <p:spPr>
          <a:xfrm>
            <a:off x="457200" y="152400"/>
            <a:ext cx="8229600" cy="828328"/>
          </a:xfrm>
          <a:solidFill>
            <a:schemeClr val="accent6">
              <a:lumMod val="40000"/>
              <a:lumOff val="60000"/>
            </a:schemeClr>
          </a:solidFill>
          <a:ln w="38100"/>
          <a:scene3d>
            <a:camera prst="perspectiveRelaxedModerately"/>
            <a:lightRig rig="threePt" dir="t"/>
          </a:scene3d>
        </p:spPr>
        <p:txBody>
          <a:bodyPr/>
          <a:lstStyle/>
          <a:p>
            <a:pPr algn="ctr"/>
            <a:r>
              <a:rPr lang="it-IT" dirty="0" smtClean="0">
                <a:solidFill>
                  <a:schemeClr val="tx2">
                    <a:lumMod val="75000"/>
                  </a:schemeClr>
                </a:solidFill>
                <a:latin typeface="Engravers MT" pitchFamily="18" charset="0"/>
              </a:rPr>
              <a:t>CONTENUTO E METODO</a:t>
            </a:r>
            <a:endParaRPr lang="it-IT" dirty="0">
              <a:solidFill>
                <a:schemeClr val="tx2">
                  <a:lumMod val="75000"/>
                </a:schemeClr>
              </a:solidFill>
              <a:latin typeface="Engravers MT" pitchFamily="18" charset="0"/>
            </a:endParaRPr>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4800" dirty="0" smtClean="0">
                <a:solidFill>
                  <a:schemeClr val="accent6">
                    <a:lumMod val="50000"/>
                  </a:schemeClr>
                </a:solidFill>
              </a:rPr>
              <a:t>Il termine </a:t>
            </a:r>
            <a:r>
              <a:rPr lang="it-IT" sz="4800" dirty="0" smtClean="0">
                <a:solidFill>
                  <a:srgbClr val="C00000"/>
                </a:solidFill>
              </a:rPr>
              <a:t>Evangelizzare</a:t>
            </a:r>
            <a:r>
              <a:rPr lang="it-IT" sz="4800" dirty="0" smtClean="0">
                <a:solidFill>
                  <a:schemeClr val="accent6">
                    <a:lumMod val="50000"/>
                  </a:schemeClr>
                </a:solidFill>
              </a:rPr>
              <a:t>, nel suo significato comune esprime l’idea di annunciare un messaggio di gioia, è così per esempio per la nascita di un figlio o per la vittoria in una battaglia.</a:t>
            </a:r>
            <a:endParaRPr lang="it-IT" sz="4800" dirty="0">
              <a:solidFill>
                <a:schemeClr val="accent6">
                  <a:lumMod val="50000"/>
                </a:schemeClr>
              </a:solidFill>
            </a:endParaRPr>
          </a:p>
        </p:txBody>
      </p:sp>
      <p:sp>
        <p:nvSpPr>
          <p:cNvPr id="5" name="Titolo 1"/>
          <p:cNvSpPr>
            <a:spLocks noGrp="1"/>
          </p:cNvSpPr>
          <p:nvPr>
            <p:ph type="title"/>
          </p:nvPr>
        </p:nvSpPr>
        <p:spPr>
          <a:ln>
            <a:solidFill>
              <a:schemeClr val="accent3">
                <a:lumMod val="50000"/>
              </a:schemeClr>
            </a:solidFill>
          </a:ln>
          <a:effectLst/>
        </p:spPr>
        <p:txBody>
          <a:bodyPr>
            <a:normAutofit/>
          </a:bodyPr>
          <a:lstStyle/>
          <a:p>
            <a:pPr algn="ctr"/>
            <a:r>
              <a:rPr lang="it-IT" sz="7200" dirty="0" smtClean="0">
                <a:solidFill>
                  <a:schemeClr val="accent2">
                    <a:lumMod val="50000"/>
                  </a:schemeClr>
                </a:solidFill>
                <a:latin typeface="Chiller" pitchFamily="82" charset="0"/>
              </a:rPr>
              <a:t>EVANGELIZZARE</a:t>
            </a:r>
            <a:endParaRPr lang="it-IT" sz="7200" dirty="0">
              <a:solidFill>
                <a:schemeClr val="accent2">
                  <a:lumMod val="50000"/>
                </a:schemeClr>
              </a:solidFill>
              <a:latin typeface="Chiller" pitchFamily="82" charset="0"/>
            </a:endParaRPr>
          </a:p>
        </p:txBody>
      </p:sp>
    </p:spTree>
  </p:cSld>
  <p:clrMapOvr>
    <a:masterClrMapping/>
  </p:clrMapOvr>
  <p:transition spd="slow">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lvl="0">
              <a:buClr>
                <a:srgbClr val="F3A447"/>
              </a:buClr>
              <a:buNone/>
            </a:pPr>
            <a:r>
              <a:rPr lang="it-IT" sz="2800" b="1" dirty="0" smtClean="0">
                <a:solidFill>
                  <a:srgbClr val="002060"/>
                </a:solidFill>
                <a:latin typeface="Tempus Sans ITC" pitchFamily="82" charset="0"/>
              </a:rPr>
              <a:t>All’udir tutto questo si sentirono trafiggere il cuore e dissero a Pietro e agli altri apostoli: «Che cosa dobbiamo fare, fratelli?». E Pietro disse: «Pentitevi e ciascuno di voi si faccia battezzare nel nome di Gesù Cristo, per la remissione dei vostri peccati; dopo riceverete il dono dello Spirito Santo. Per voi infatti è la promessa e per i vostri figli e per tutti </a:t>
            </a:r>
            <a:r>
              <a:rPr lang="it-IT" sz="2800" b="1" i="1" dirty="0" smtClean="0">
                <a:solidFill>
                  <a:srgbClr val="002060"/>
                </a:solidFill>
                <a:latin typeface="Tempus Sans ITC" pitchFamily="82" charset="0"/>
              </a:rPr>
              <a:t>quelli che sono lontani, quanti ne chiamerà il Signore</a:t>
            </a:r>
            <a:r>
              <a:rPr lang="it-IT" sz="2800" b="1" dirty="0" smtClean="0">
                <a:solidFill>
                  <a:srgbClr val="002060"/>
                </a:solidFill>
                <a:latin typeface="Tempus Sans ITC" pitchFamily="82" charset="0"/>
              </a:rPr>
              <a:t> Dio nostro». Con molte altre parole li scongiurava e li esortava: «Salvatevi da questa generazione perversa».</a:t>
            </a:r>
            <a:r>
              <a:rPr lang="it-IT" sz="3200" dirty="0">
                <a:solidFill>
                  <a:srgbClr val="C00000"/>
                </a:solidFill>
                <a:latin typeface="Tempus Sans ITC" pitchFamily="82" charset="0"/>
              </a:rPr>
              <a:t> (At 2, </a:t>
            </a:r>
            <a:r>
              <a:rPr lang="it-IT" sz="3200" dirty="0" smtClean="0">
                <a:solidFill>
                  <a:srgbClr val="C00000"/>
                </a:solidFill>
                <a:latin typeface="Tempus Sans ITC" pitchFamily="82" charset="0"/>
              </a:rPr>
              <a:t>37-40)</a:t>
            </a:r>
            <a:endParaRPr lang="it-IT" sz="3200" dirty="0">
              <a:solidFill>
                <a:srgbClr val="C00000"/>
              </a:solidFill>
              <a:latin typeface="Tempus Sans ITC" pitchFamily="82" charset="0"/>
            </a:endParaRPr>
          </a:p>
          <a:p>
            <a:pPr marL="0" indent="0" algn="just">
              <a:buNone/>
            </a:pPr>
            <a:endParaRPr lang="it-IT" sz="2800" b="1" dirty="0">
              <a:solidFill>
                <a:srgbClr val="002060"/>
              </a:solidFill>
              <a:latin typeface="Tempus Sans ITC" pitchFamily="82" charset="0"/>
            </a:endParaRPr>
          </a:p>
        </p:txBody>
      </p:sp>
      <p:sp>
        <p:nvSpPr>
          <p:cNvPr id="4" name="Titolo 2"/>
          <p:cNvSpPr>
            <a:spLocks noGrp="1"/>
          </p:cNvSpPr>
          <p:nvPr>
            <p:ph type="title"/>
          </p:nvPr>
        </p:nvSpPr>
        <p:spPr>
          <a:xfrm>
            <a:off x="539552" y="260648"/>
            <a:ext cx="8219256" cy="966936"/>
          </a:xfrm>
          <a:solidFill>
            <a:schemeClr val="accent6">
              <a:lumMod val="40000"/>
              <a:lumOff val="60000"/>
            </a:schemeClr>
          </a:solidFill>
          <a:ln w="38100"/>
          <a:scene3d>
            <a:camera prst="perspectiveRelaxedModerately"/>
            <a:lightRig rig="threePt" dir="t"/>
          </a:scene3d>
        </p:spPr>
        <p:txBody>
          <a:bodyPr>
            <a:normAutofit fontScale="90000"/>
          </a:bodyPr>
          <a:lstStyle/>
          <a:p>
            <a:pPr algn="ctr"/>
            <a:r>
              <a:rPr lang="it-IT" dirty="0" smtClean="0">
                <a:solidFill>
                  <a:schemeClr val="tx2">
                    <a:lumMod val="75000"/>
                  </a:schemeClr>
                </a:solidFill>
                <a:latin typeface="Engravers MT" pitchFamily="18" charset="0"/>
              </a:rPr>
              <a:t>CONTENUTO E METODO</a:t>
            </a:r>
            <a:endParaRPr lang="it-IT" dirty="0">
              <a:solidFill>
                <a:schemeClr val="tx2">
                  <a:lumMod val="75000"/>
                </a:schemeClr>
              </a:solidFill>
              <a:latin typeface="Engravers MT" pitchFamily="18" charset="0"/>
            </a:endParaRPr>
          </a:p>
        </p:txBody>
      </p:sp>
    </p:spTree>
    <p:extLst>
      <p:ext uri="{BB962C8B-B14F-4D97-AF65-F5344CB8AC3E}">
        <p14:creationId xmlns:p14="http://schemas.microsoft.com/office/powerpoint/2010/main" val="2895730212"/>
      </p:ext>
    </p:extLst>
  </p:cSld>
  <p:clrMapOvr>
    <a:masterClrMapping/>
  </p:clrMapOvr>
  <p:transition spd="slow">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3600" b="1" dirty="0" smtClean="0">
                <a:solidFill>
                  <a:schemeClr val="accent6">
                    <a:lumMod val="50000"/>
                  </a:schemeClr>
                </a:solidFill>
                <a:latin typeface="Chiller" pitchFamily="82" charset="0"/>
              </a:rPr>
              <a:t>Invito ogni cristiano, in qualsiasi luogo e situazione si trovi, a rinnovare oggi stesso il suo incontro personale con Gesù Cristo o, almeno, a prendere la decisione di lasciarsi incontrare da Lui, di cercarlo ogni giorno senza sosta. (…) Egli ci permette di alzare la testa e ricominciare, con una tenerezza che mai ci delude e che sempre può restituirci la gioia. Non fuggiamo dalla risurrezione di Gesù, non diamoci mai per vinti, accada quel che accada. </a:t>
            </a:r>
          </a:p>
          <a:p>
            <a:pPr>
              <a:buNone/>
            </a:pPr>
            <a:r>
              <a:rPr lang="it-IT" sz="3600" b="1" dirty="0" err="1" smtClean="0">
                <a:solidFill>
                  <a:schemeClr val="accent4">
                    <a:lumMod val="50000"/>
                  </a:schemeClr>
                </a:solidFill>
                <a:latin typeface="Chiller" pitchFamily="82" charset="0"/>
              </a:rPr>
              <a:t>Eg</a:t>
            </a:r>
            <a:r>
              <a:rPr lang="it-IT" sz="3600" b="1" dirty="0">
                <a:solidFill>
                  <a:schemeClr val="accent4">
                    <a:lumMod val="50000"/>
                  </a:schemeClr>
                </a:solidFill>
                <a:latin typeface="Chiller" pitchFamily="82" charset="0"/>
              </a:rPr>
              <a:t>.</a:t>
            </a:r>
            <a:r>
              <a:rPr lang="it-IT" sz="3600" b="1" dirty="0" smtClean="0">
                <a:solidFill>
                  <a:schemeClr val="accent4">
                    <a:lumMod val="50000"/>
                  </a:schemeClr>
                </a:solidFill>
                <a:latin typeface="Chiller" pitchFamily="82" charset="0"/>
              </a:rPr>
              <a:t> 3</a:t>
            </a:r>
            <a:endParaRPr lang="it-IT" sz="3600" b="1" dirty="0">
              <a:solidFill>
                <a:schemeClr val="accent4">
                  <a:lumMod val="50000"/>
                </a:schemeClr>
              </a:solidFill>
              <a:latin typeface="Chiller" pitchFamily="82" charset="0"/>
            </a:endParaRPr>
          </a:p>
        </p:txBody>
      </p:sp>
      <p:sp>
        <p:nvSpPr>
          <p:cNvPr id="4" name="Titolo 2"/>
          <p:cNvSpPr>
            <a:spLocks noGrp="1"/>
          </p:cNvSpPr>
          <p:nvPr>
            <p:ph type="title"/>
          </p:nvPr>
        </p:nvSpPr>
        <p:spPr>
          <a:xfrm>
            <a:off x="457200" y="152400"/>
            <a:ext cx="8229600" cy="900336"/>
          </a:xfrm>
          <a:solidFill>
            <a:schemeClr val="accent6">
              <a:lumMod val="40000"/>
              <a:lumOff val="60000"/>
            </a:schemeClr>
          </a:solidFill>
          <a:ln w="38100"/>
          <a:scene3d>
            <a:camera prst="perspectiveRelaxedModerately"/>
            <a:lightRig rig="threePt" dir="t"/>
          </a:scene3d>
        </p:spPr>
        <p:txBody>
          <a:bodyPr/>
          <a:lstStyle/>
          <a:p>
            <a:pPr algn="ctr"/>
            <a:r>
              <a:rPr lang="it-IT" dirty="0" smtClean="0">
                <a:solidFill>
                  <a:schemeClr val="tx2">
                    <a:lumMod val="75000"/>
                  </a:schemeClr>
                </a:solidFill>
                <a:latin typeface="Engravers MT" pitchFamily="18" charset="0"/>
              </a:rPr>
              <a:t>CONTENUTO E METODO</a:t>
            </a:r>
            <a:endParaRPr lang="it-IT" dirty="0">
              <a:solidFill>
                <a:schemeClr val="tx2">
                  <a:lumMod val="75000"/>
                </a:schemeClr>
              </a:solidFill>
              <a:latin typeface="Engravers MT" pitchFamily="18" charset="0"/>
            </a:endParaRPr>
          </a:p>
        </p:txBody>
      </p:sp>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solidFill>
                  <a:schemeClr val="accent6">
                    <a:lumMod val="25000"/>
                  </a:schemeClr>
                </a:solidFill>
              </a:rPr>
              <a:t>ISSRM “San Michele Arcangelo</a:t>
            </a:r>
            <a:r>
              <a:rPr lang="it-IT" dirty="0" smtClean="0">
                <a:solidFill>
                  <a:schemeClr val="accent6">
                    <a:lumMod val="25000"/>
                  </a:schemeClr>
                </a:solidFill>
              </a:rPr>
              <a:t>”</a:t>
            </a:r>
            <a:endParaRPr lang="it-IT" dirty="0">
              <a:solidFill>
                <a:schemeClr val="accent6">
                  <a:lumMod val="25000"/>
                </a:schemeClr>
              </a:solidFill>
            </a:endParaRPr>
          </a:p>
        </p:txBody>
      </p:sp>
      <p:sp>
        <p:nvSpPr>
          <p:cNvPr id="3" name="Segnaposto contenuto 2"/>
          <p:cNvSpPr>
            <a:spLocks noGrp="1"/>
          </p:cNvSpPr>
          <p:nvPr>
            <p:ph idx="1"/>
          </p:nvPr>
        </p:nvSpPr>
        <p:spPr>
          <a:xfrm>
            <a:off x="467544" y="1412776"/>
            <a:ext cx="8219256" cy="4873752"/>
          </a:xfrm>
        </p:spPr>
        <p:txBody>
          <a:bodyPr>
            <a:normAutofit/>
          </a:bodyPr>
          <a:lstStyle/>
          <a:p>
            <a:pPr algn="ctr">
              <a:buNone/>
            </a:pPr>
            <a:r>
              <a:rPr lang="it-IT" sz="3200" dirty="0" smtClean="0">
                <a:solidFill>
                  <a:srgbClr val="C00000"/>
                </a:solidFill>
              </a:rPr>
              <a:t>Corso di</a:t>
            </a:r>
          </a:p>
          <a:p>
            <a:pPr algn="ctr">
              <a:buNone/>
            </a:pPr>
            <a:r>
              <a:rPr lang="it-IT" sz="3200" dirty="0" smtClean="0">
                <a:solidFill>
                  <a:srgbClr val="C00000"/>
                </a:solidFill>
              </a:rPr>
              <a:t> </a:t>
            </a:r>
            <a:r>
              <a:rPr lang="it-IT" sz="4000" dirty="0" smtClean="0">
                <a:solidFill>
                  <a:srgbClr val="C00000"/>
                </a:solidFill>
              </a:rPr>
              <a:t>TEOLOGIA PASTORALE FONDAMENTALE</a:t>
            </a:r>
          </a:p>
          <a:p>
            <a:pPr algn="ctr">
              <a:buNone/>
            </a:pPr>
            <a:endParaRPr lang="it-IT" sz="1100" dirty="0" smtClean="0">
              <a:solidFill>
                <a:srgbClr val="C00000"/>
              </a:solidFill>
            </a:endParaRPr>
          </a:p>
          <a:p>
            <a:pPr>
              <a:buNone/>
            </a:pPr>
            <a:r>
              <a:rPr lang="it-IT" sz="4000" i="1" dirty="0" smtClean="0">
                <a:solidFill>
                  <a:schemeClr val="accent4">
                    <a:lumMod val="50000"/>
                  </a:schemeClr>
                </a:solidFill>
                <a:latin typeface="Aharoni" pitchFamily="2" charset="-79"/>
                <a:cs typeface="Aharoni" pitchFamily="2" charset="-79"/>
              </a:rPr>
              <a:t>Lezione del</a:t>
            </a:r>
          </a:p>
          <a:p>
            <a:pPr algn="ctr">
              <a:buNone/>
            </a:pPr>
            <a:r>
              <a:rPr lang="it-IT" sz="8800" b="1" dirty="0" smtClean="0">
                <a:solidFill>
                  <a:schemeClr val="accent4">
                    <a:lumMod val="50000"/>
                  </a:schemeClr>
                </a:solidFill>
                <a:latin typeface="Aharoni" pitchFamily="2" charset="-79"/>
                <a:cs typeface="Aharoni" pitchFamily="2" charset="-79"/>
              </a:rPr>
              <a:t>18 / 12 / 2024</a:t>
            </a:r>
            <a:endParaRPr lang="it-IT" sz="8800" b="1" dirty="0" smtClean="0">
              <a:solidFill>
                <a:schemeClr val="accent6">
                  <a:lumMod val="25000"/>
                </a:schemeClr>
              </a:solidFill>
              <a:latin typeface="Aharoni" pitchFamily="2" charset="-79"/>
              <a:cs typeface="Aharoni" pitchFamily="2" charset="-79"/>
            </a:endParaRPr>
          </a:p>
          <a:p>
            <a:endParaRPr lang="it-IT" dirty="0" smtClean="0"/>
          </a:p>
          <a:p>
            <a:endParaRPr lang="it-IT" dirty="0"/>
          </a:p>
        </p:txBody>
      </p: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556792"/>
            <a:ext cx="8568952" cy="4785320"/>
          </a:xfrm>
        </p:spPr>
        <p:txBody>
          <a:bodyPr>
            <a:noAutofit/>
          </a:bodyPr>
          <a:lstStyle/>
          <a:p>
            <a:pPr algn="just">
              <a:buNone/>
            </a:pPr>
            <a:r>
              <a:rPr lang="it-IT" sz="3600" dirty="0" smtClean="0">
                <a:solidFill>
                  <a:schemeClr val="tx2">
                    <a:lumMod val="50000"/>
                  </a:schemeClr>
                </a:solidFill>
                <a:latin typeface="Narkisim" pitchFamily="34" charset="-79"/>
                <a:cs typeface="Narkisim" pitchFamily="34" charset="-79"/>
              </a:rPr>
              <a:t>Il termine </a:t>
            </a:r>
            <a:r>
              <a:rPr lang="it-IT" sz="3600" dirty="0" smtClean="0">
                <a:solidFill>
                  <a:srgbClr val="C00000"/>
                </a:solidFill>
                <a:latin typeface="Narkisim" pitchFamily="34" charset="-79"/>
                <a:cs typeface="Narkisim" pitchFamily="34" charset="-79"/>
              </a:rPr>
              <a:t>nuova evangelizzazione </a:t>
            </a:r>
            <a:r>
              <a:rPr lang="it-IT" sz="3600" dirty="0" smtClean="0">
                <a:solidFill>
                  <a:schemeClr val="tx2">
                    <a:lumMod val="50000"/>
                  </a:schemeClr>
                </a:solidFill>
                <a:latin typeface="Narkisim" pitchFamily="34" charset="-79"/>
                <a:cs typeface="Narkisim" pitchFamily="34" charset="-79"/>
              </a:rPr>
              <a:t>è stato usato per la prima volta nel </a:t>
            </a:r>
            <a:r>
              <a:rPr lang="it-IT" sz="3600" dirty="0" smtClean="0">
                <a:solidFill>
                  <a:srgbClr val="FF0000"/>
                </a:solidFill>
                <a:latin typeface="Narkisim" pitchFamily="34" charset="-79"/>
                <a:cs typeface="Narkisim" pitchFamily="34" charset="-79"/>
              </a:rPr>
              <a:t>1979</a:t>
            </a:r>
            <a:r>
              <a:rPr lang="it-IT" sz="3600" dirty="0" smtClean="0">
                <a:solidFill>
                  <a:schemeClr val="tx2">
                    <a:lumMod val="50000"/>
                  </a:schemeClr>
                </a:solidFill>
                <a:latin typeface="Narkisim" pitchFamily="34" charset="-79"/>
                <a:cs typeface="Narkisim" pitchFamily="34" charset="-79"/>
              </a:rPr>
              <a:t> </a:t>
            </a:r>
            <a:r>
              <a:rPr lang="it-IT" sz="3600" dirty="0" smtClean="0">
                <a:solidFill>
                  <a:schemeClr val="tx2">
                    <a:lumMod val="50000"/>
                  </a:schemeClr>
                </a:solidFill>
                <a:latin typeface="Narkisim" pitchFamily="34" charset="-79"/>
                <a:cs typeface="Narkisim" pitchFamily="34" charset="-79"/>
              </a:rPr>
              <a:t>a conclusione dell’Assemblea </a:t>
            </a:r>
            <a:r>
              <a:rPr lang="it-IT" sz="3600" dirty="0" smtClean="0">
                <a:solidFill>
                  <a:schemeClr val="tx2">
                    <a:lumMod val="50000"/>
                  </a:schemeClr>
                </a:solidFill>
                <a:latin typeface="Narkisim" pitchFamily="34" charset="-79"/>
                <a:cs typeface="Narkisim" pitchFamily="34" charset="-79"/>
              </a:rPr>
              <a:t>dei Vescovi dell’America Latina a </a:t>
            </a:r>
            <a:r>
              <a:rPr lang="it-IT" sz="3600" dirty="0" smtClean="0">
                <a:solidFill>
                  <a:srgbClr val="FF0000"/>
                </a:solidFill>
                <a:latin typeface="Narkisim" pitchFamily="34" charset="-79"/>
                <a:cs typeface="Narkisim" pitchFamily="34" charset="-79"/>
              </a:rPr>
              <a:t>Puebla</a:t>
            </a:r>
            <a:r>
              <a:rPr lang="it-IT" sz="3600" dirty="0" smtClean="0">
                <a:solidFill>
                  <a:schemeClr val="tx2">
                    <a:lumMod val="50000"/>
                  </a:schemeClr>
                </a:solidFill>
                <a:latin typeface="Narkisim" pitchFamily="34" charset="-79"/>
                <a:cs typeface="Narkisim" pitchFamily="34" charset="-79"/>
              </a:rPr>
              <a:t>, dove si fece riferimento a «Situazioni nuove che nascono da cambiamenti socio-culturali e richiedono una nuova evangelizzazione».</a:t>
            </a:r>
            <a:endParaRPr lang="it-IT" sz="3600" dirty="0">
              <a:solidFill>
                <a:schemeClr val="tx2">
                  <a:lumMod val="50000"/>
                </a:schemeClr>
              </a:solidFill>
              <a:latin typeface="Narkisim" pitchFamily="34" charset="-79"/>
              <a:cs typeface="Narkisim" pitchFamily="34" charset="-79"/>
            </a:endParaRPr>
          </a:p>
        </p:txBody>
      </p:sp>
      <p:sp>
        <p:nvSpPr>
          <p:cNvPr id="4"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NUOVA 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098" name="Picture 2" descr="C:\Users\Utente\Desktop\karol-wojtyla-3278225.660x368.jpg"/>
          <p:cNvPicPr>
            <a:picLocks noGrp="1" noChangeAspect="1" noChangeArrowheads="1"/>
          </p:cNvPicPr>
          <p:nvPr>
            <p:ph idx="4294967295"/>
          </p:nvPr>
        </p:nvPicPr>
        <p:blipFill>
          <a:blip r:embed="rId2" cstate="print"/>
          <a:srcRect/>
          <a:stretch>
            <a:fillRect/>
          </a:stretch>
        </p:blipFill>
        <p:spPr bwMode="auto">
          <a:xfrm>
            <a:off x="611560" y="548680"/>
            <a:ext cx="7848600" cy="5545138"/>
          </a:xfrm>
          <a:prstGeom prst="rect">
            <a:avLst/>
          </a:prstGeom>
          <a:noFill/>
        </p:spPr>
      </p:pic>
    </p:spTree>
  </p:cSld>
  <p:clrMapOvr>
    <a:masterClrMapping/>
  </p:clrMapOvr>
  <p:transition spd="slow">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algn="just">
              <a:buNone/>
            </a:pPr>
            <a:r>
              <a:rPr lang="it-IT" sz="4800" dirty="0" smtClean="0">
                <a:solidFill>
                  <a:schemeClr val="bg2">
                    <a:lumMod val="10000"/>
                  </a:schemeClr>
                </a:solidFill>
                <a:latin typeface="Narkisim" pitchFamily="34" charset="-79"/>
                <a:cs typeface="Narkisim" pitchFamily="34" charset="-79"/>
              </a:rPr>
              <a:t>Qualche mese più tardi la stessa espressione venne usata da Giovanni Paolo II a </a:t>
            </a:r>
            <a:r>
              <a:rPr lang="it-IT" sz="4800" dirty="0" err="1" smtClean="0">
                <a:solidFill>
                  <a:srgbClr val="C00000"/>
                </a:solidFill>
                <a:latin typeface="Narkisim" pitchFamily="34" charset="-79"/>
                <a:cs typeface="Narkisim" pitchFamily="34" charset="-79"/>
              </a:rPr>
              <a:t>Nowa</a:t>
            </a:r>
            <a:r>
              <a:rPr lang="it-IT" sz="4800" dirty="0" smtClean="0">
                <a:solidFill>
                  <a:srgbClr val="C00000"/>
                </a:solidFill>
                <a:latin typeface="Narkisim" pitchFamily="34" charset="-79"/>
                <a:cs typeface="Narkisim" pitchFamily="34" charset="-79"/>
              </a:rPr>
              <a:t> </a:t>
            </a:r>
            <a:r>
              <a:rPr lang="it-IT" sz="4800" dirty="0" err="1" smtClean="0">
                <a:solidFill>
                  <a:srgbClr val="C00000"/>
                </a:solidFill>
                <a:latin typeface="Narkisim" pitchFamily="34" charset="-79"/>
                <a:cs typeface="Narkisim" pitchFamily="34" charset="-79"/>
              </a:rPr>
              <a:t>Huta</a:t>
            </a:r>
            <a:r>
              <a:rPr lang="it-IT" sz="4800" dirty="0" smtClean="0">
                <a:solidFill>
                  <a:schemeClr val="bg2">
                    <a:lumMod val="10000"/>
                  </a:schemeClr>
                </a:solidFill>
                <a:latin typeface="Narkisim" pitchFamily="34" charset="-79"/>
                <a:cs typeface="Narkisim" pitchFamily="34" charset="-79"/>
              </a:rPr>
              <a:t>, un centro abitato della diocesi di Cracovia di cui in precedenza era stato Arcivescovo.</a:t>
            </a:r>
            <a:endParaRPr lang="it-IT" sz="4800" dirty="0">
              <a:solidFill>
                <a:schemeClr val="bg2">
                  <a:lumMod val="10000"/>
                </a:schemeClr>
              </a:solidFill>
              <a:latin typeface="Narkisim" pitchFamily="34" charset="-79"/>
              <a:cs typeface="Narkisim" pitchFamily="34" charset="-79"/>
            </a:endParaRPr>
          </a:p>
        </p:txBody>
      </p:sp>
      <p:sp>
        <p:nvSpPr>
          <p:cNvPr id="4" name="Titolo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a:solidFill>
              <a:schemeClr val="accent3">
                <a:lumMod val="40000"/>
                <a:lumOff val="60000"/>
              </a:schemeClr>
            </a:solidFill>
          </a:ln>
          <a:effectLst/>
        </p:spPr>
        <p:txBody>
          <a:bodyPr>
            <a:normAutofit/>
          </a:bodyPr>
          <a:lstStyle/>
          <a:p>
            <a:pPr algn="ctr"/>
            <a:r>
              <a:rPr lang="it-IT" sz="7200" dirty="0" smtClean="0">
                <a:solidFill>
                  <a:schemeClr val="accent4">
                    <a:lumMod val="50000"/>
                  </a:schemeClr>
                </a:solidFill>
                <a:latin typeface="Freestyle Script" pitchFamily="66" charset="0"/>
              </a:rPr>
              <a:t>NUOVA EVANGELIZZAZIONE</a:t>
            </a:r>
            <a:endParaRPr lang="it-IT" sz="7200" dirty="0"/>
          </a:p>
        </p:txBody>
      </p:sp>
    </p:spTree>
  </p:cSld>
  <p:clrMapOvr>
    <a:masterClrMapping/>
  </p:clrMapOvr>
  <p:transition spd="slow">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1027" name="Picture 3" descr="C:\Users\Utente\Desktop\nowa-huta-2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3074" name="Picture 2" descr="C:\Users\Utente\Desktop\download (1).jpg"/>
          <p:cNvPicPr>
            <a:picLocks noGrp="1" noChangeAspect="1" noChangeArrowheads="1"/>
          </p:cNvPicPr>
          <p:nvPr>
            <p:ph idx="1"/>
          </p:nvPr>
        </p:nvPicPr>
        <p:blipFill>
          <a:blip r:embed="rId2" cstate="print"/>
          <a:srcRect/>
          <a:stretch>
            <a:fillRect/>
          </a:stretch>
        </p:blipFill>
        <p:spPr bwMode="auto">
          <a:xfrm>
            <a:off x="0" y="0"/>
            <a:ext cx="9148263" cy="6852457"/>
          </a:xfrm>
          <a:prstGeom prst="rect">
            <a:avLst/>
          </a:prstGeom>
          <a:noFill/>
        </p:spPr>
      </p:pic>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857328"/>
          </a:xfrm>
        </p:spPr>
        <p:txBody>
          <a:bodyPr>
            <a:normAutofit fontScale="92500" lnSpcReduction="10000"/>
          </a:bodyPr>
          <a:lstStyle/>
          <a:p>
            <a:pPr algn="just">
              <a:buNone/>
            </a:pPr>
            <a:r>
              <a:rPr lang="it-IT" sz="4800" dirty="0" smtClean="0">
                <a:solidFill>
                  <a:schemeClr val="tx2">
                    <a:lumMod val="50000"/>
                  </a:schemeClr>
                </a:solidFill>
                <a:latin typeface="Narkisim" pitchFamily="34" charset="-79"/>
                <a:cs typeface="Narkisim" pitchFamily="34" charset="-79"/>
              </a:rPr>
              <a:t>“</a:t>
            </a:r>
            <a:r>
              <a:rPr lang="it-IT" sz="4400" dirty="0" smtClean="0">
                <a:solidFill>
                  <a:schemeClr val="tx2">
                    <a:lumMod val="50000"/>
                  </a:schemeClr>
                </a:solidFill>
                <a:latin typeface="Narkisim" pitchFamily="34" charset="-79"/>
                <a:cs typeface="Narkisim" pitchFamily="34" charset="-79"/>
              </a:rPr>
              <a:t>Alla soglia del nuovo millennio torna ad essere annunziato il Vangelo. E’ iniziata una nuova evangelizzazione, quasi si trattasse di un secondo annuncio anche se in realtà è sempre lo stesso. La croce sta alta sul mondo che volge”.</a:t>
            </a:r>
            <a:endParaRPr lang="it-IT" sz="4400" dirty="0">
              <a:solidFill>
                <a:schemeClr val="tx2">
                  <a:lumMod val="50000"/>
                </a:schemeClr>
              </a:solidFill>
              <a:latin typeface="Narkisim" pitchFamily="34" charset="-79"/>
              <a:cs typeface="Narkisim" pitchFamily="34" charset="-79"/>
            </a:endParaRPr>
          </a:p>
        </p:txBody>
      </p:sp>
      <p:sp>
        <p:nvSpPr>
          <p:cNvPr id="5" name="Titolo 4"/>
          <p:cNvSpPr>
            <a:spLocks noGrp="1"/>
          </p:cNvSpPr>
          <p:nvPr>
            <p:ph type="title"/>
          </p:nvPr>
        </p:nvSpPr>
        <p:spPr/>
        <p:txBody>
          <a:bodyPr>
            <a:normAutofit/>
          </a:bodyPr>
          <a:lstStyle/>
          <a:p>
            <a:r>
              <a:rPr lang="it-IT" sz="3600" dirty="0" smtClean="0">
                <a:solidFill>
                  <a:srgbClr val="C00000"/>
                </a:solidFill>
                <a:cs typeface="Narkisim" pitchFamily="34" charset="-79"/>
              </a:rPr>
              <a:t>Discorso di Giovanni Paolo II a </a:t>
            </a:r>
            <a:r>
              <a:rPr lang="it-IT" sz="3600" dirty="0" err="1" smtClean="0">
                <a:solidFill>
                  <a:srgbClr val="C00000"/>
                </a:solidFill>
                <a:cs typeface="Narkisim" pitchFamily="34" charset="-79"/>
              </a:rPr>
              <a:t>Nowa</a:t>
            </a:r>
            <a:r>
              <a:rPr lang="it-IT" sz="3600" dirty="0" smtClean="0">
                <a:solidFill>
                  <a:srgbClr val="C00000"/>
                </a:solidFill>
                <a:cs typeface="Narkisim" pitchFamily="34" charset="-79"/>
              </a:rPr>
              <a:t> </a:t>
            </a:r>
            <a:r>
              <a:rPr lang="it-IT" sz="3600" dirty="0" err="1" smtClean="0">
                <a:solidFill>
                  <a:srgbClr val="C00000"/>
                </a:solidFill>
                <a:cs typeface="Narkisim" pitchFamily="34" charset="-79"/>
              </a:rPr>
              <a:t>Huta</a:t>
            </a:r>
            <a:r>
              <a:rPr lang="it-IT" sz="3600" dirty="0" smtClean="0">
                <a:solidFill>
                  <a:srgbClr val="C00000"/>
                </a:solidFill>
                <a:cs typeface="Narkisim" pitchFamily="34" charset="-79"/>
              </a:rPr>
              <a:t>, </a:t>
            </a:r>
            <a:br>
              <a:rPr lang="it-IT" sz="3600" dirty="0" smtClean="0">
                <a:solidFill>
                  <a:srgbClr val="C00000"/>
                </a:solidFill>
                <a:cs typeface="Narkisim" pitchFamily="34" charset="-79"/>
              </a:rPr>
            </a:br>
            <a:r>
              <a:rPr lang="it-IT" sz="3600" dirty="0" smtClean="0">
                <a:solidFill>
                  <a:srgbClr val="C00000"/>
                </a:solidFill>
                <a:cs typeface="Narkisim" pitchFamily="34" charset="-79"/>
              </a:rPr>
              <a:t> 9 giugno 1979</a:t>
            </a:r>
            <a:endParaRPr lang="it-IT" sz="3600" dirty="0"/>
          </a:p>
        </p:txBody>
      </p:sp>
    </p:spTree>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2052" name="Picture 4" descr="C:\Users\Utente\Desktop\nh3.jpg"/>
          <p:cNvPicPr>
            <a:picLocks noGrp="1" noChangeAspect="1" noChangeArrowheads="1"/>
          </p:cNvPicPr>
          <p:nvPr>
            <p:ph idx="1"/>
          </p:nvPr>
        </p:nvPicPr>
        <p:blipFill>
          <a:blip r:embed="rId2" cstate="print"/>
          <a:srcRect/>
          <a:stretch>
            <a:fillRect/>
          </a:stretch>
        </p:blipFill>
        <p:spPr bwMode="auto">
          <a:xfrm>
            <a:off x="0" y="-1"/>
            <a:ext cx="9144000" cy="6930347"/>
          </a:xfrm>
          <a:prstGeom prst="rect">
            <a:avLst/>
          </a:prstGeom>
          <a:noFill/>
        </p:spPr>
      </p:pic>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929336"/>
          </a:xfrm>
        </p:spPr>
        <p:txBody>
          <a:bodyPr>
            <a:normAutofit/>
          </a:bodyPr>
          <a:lstStyle/>
          <a:p>
            <a:pPr>
              <a:buNone/>
            </a:pPr>
            <a:r>
              <a:rPr lang="it-IT" dirty="0" smtClean="0">
                <a:solidFill>
                  <a:schemeClr val="accent6">
                    <a:lumMod val="50000"/>
                  </a:schemeClr>
                </a:solidFill>
              </a:rPr>
              <a:t>Il termine comincia ad avere un senso tipicamente religioso nel libro del profeta </a:t>
            </a:r>
            <a:r>
              <a:rPr lang="it-IT" dirty="0" smtClean="0">
                <a:solidFill>
                  <a:schemeClr val="accent4">
                    <a:lumMod val="50000"/>
                  </a:schemeClr>
                </a:solidFill>
              </a:rPr>
              <a:t>Isaia</a:t>
            </a:r>
            <a:r>
              <a:rPr lang="it-IT" dirty="0" smtClean="0">
                <a:solidFill>
                  <a:schemeClr val="accent6">
                    <a:lumMod val="50000"/>
                  </a:schemeClr>
                </a:solidFill>
              </a:rPr>
              <a:t>. </a:t>
            </a:r>
          </a:p>
          <a:p>
            <a:pPr algn="ctr">
              <a:buNone/>
            </a:pPr>
            <a:r>
              <a:rPr lang="it-IT" sz="3600" dirty="0" smtClean="0">
                <a:solidFill>
                  <a:schemeClr val="accent4">
                    <a:lumMod val="50000"/>
                  </a:schemeClr>
                </a:solidFill>
                <a:latin typeface="Tempus Sans ITC" pitchFamily="82" charset="0"/>
              </a:rPr>
              <a:t>Come sono belli, sui monti,</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i piedi del messaggero di buone notizie,</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che annuncia la pace,</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che è araldo di notizie liete,</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che annuncia la salvezza,</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che dice a Sion:</a:t>
            </a:r>
            <a:br>
              <a:rPr lang="it-IT" sz="3600" dirty="0" smtClean="0">
                <a:solidFill>
                  <a:schemeClr val="accent4">
                    <a:lumMod val="50000"/>
                  </a:schemeClr>
                </a:solidFill>
                <a:latin typeface="Tempus Sans ITC" pitchFamily="82" charset="0"/>
              </a:rPr>
            </a:br>
            <a:r>
              <a:rPr lang="it-IT" sz="3600" dirty="0" smtClean="0">
                <a:solidFill>
                  <a:schemeClr val="accent4">
                    <a:lumMod val="50000"/>
                  </a:schemeClr>
                </a:solidFill>
                <a:latin typeface="Tempus Sans ITC" pitchFamily="82" charset="0"/>
              </a:rPr>
              <a:t>«Il tuo Dio regna!» (52,7)</a:t>
            </a:r>
            <a:endParaRPr lang="it-IT" sz="3600" dirty="0">
              <a:solidFill>
                <a:schemeClr val="accent4">
                  <a:lumMod val="50000"/>
                </a:schemeClr>
              </a:solidFill>
              <a:latin typeface="Tempus Sans ITC" pitchFamily="82" charset="0"/>
            </a:endParaRPr>
          </a:p>
        </p:txBody>
      </p:sp>
      <p:sp>
        <p:nvSpPr>
          <p:cNvPr id="4" name="Titolo 1"/>
          <p:cNvSpPr>
            <a:spLocks noGrp="1"/>
          </p:cNvSpPr>
          <p:nvPr>
            <p:ph type="title"/>
          </p:nvPr>
        </p:nvSpPr>
        <p:spPr>
          <a:ln>
            <a:solidFill>
              <a:schemeClr val="accent3">
                <a:lumMod val="50000"/>
              </a:schemeClr>
            </a:solidFill>
          </a:ln>
          <a:effectLst/>
        </p:spPr>
        <p:txBody>
          <a:bodyPr>
            <a:normAutofit/>
          </a:bodyPr>
          <a:lstStyle/>
          <a:p>
            <a:pPr algn="ctr"/>
            <a:r>
              <a:rPr lang="it-IT" sz="7200" dirty="0" smtClean="0">
                <a:solidFill>
                  <a:schemeClr val="accent2">
                    <a:lumMod val="50000"/>
                  </a:schemeClr>
                </a:solidFill>
                <a:latin typeface="Chiller" pitchFamily="82" charset="0"/>
              </a:rPr>
              <a:t>EVANGELIZZARE</a:t>
            </a:r>
            <a:endParaRPr lang="it-IT" sz="7200" dirty="0">
              <a:solidFill>
                <a:schemeClr val="accent2">
                  <a:lumMod val="50000"/>
                </a:schemeClr>
              </a:solidFill>
              <a:latin typeface="Chiller" pitchFamily="82" charset="0"/>
            </a:endParaRPr>
          </a:p>
        </p:txBody>
      </p:sp>
    </p:spTree>
  </p:cSld>
  <p:clrMapOvr>
    <a:masterClrMapping/>
  </p:clrMapOvr>
  <p:transition spd="slow">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929336"/>
          </a:xfrm>
        </p:spPr>
        <p:txBody>
          <a:bodyPr>
            <a:normAutofit fontScale="92500" lnSpcReduction="20000"/>
          </a:bodyPr>
          <a:lstStyle/>
          <a:p>
            <a:pPr algn="just">
              <a:buNone/>
            </a:pPr>
            <a:r>
              <a:rPr lang="it-IT" sz="4000" dirty="0" smtClean="0">
                <a:solidFill>
                  <a:schemeClr val="tx2">
                    <a:lumMod val="50000"/>
                  </a:schemeClr>
                </a:solidFill>
                <a:latin typeface="Narkisim" pitchFamily="34" charset="-79"/>
                <a:cs typeface="Narkisim" pitchFamily="34" charset="-79"/>
              </a:rPr>
              <a:t>“</a:t>
            </a:r>
            <a:r>
              <a:rPr lang="it-IT" sz="4000" dirty="0" smtClean="0">
                <a:solidFill>
                  <a:schemeClr val="bg2">
                    <a:lumMod val="10000"/>
                  </a:schemeClr>
                </a:solidFill>
                <a:latin typeface="Narkisim" pitchFamily="34" charset="-79"/>
                <a:cs typeface="Narkisim" pitchFamily="34" charset="-79"/>
              </a:rPr>
              <a:t>La commemorazione del mezzo millennio di evangelizzazione avrà il suo pieno significato se sarà un impegno vostro come Vescovi, assieme al vostro Presbiterio e ai vostri fedeli; impegno non certo di </a:t>
            </a:r>
            <a:r>
              <a:rPr lang="it-IT" sz="4000" dirty="0" err="1" smtClean="0">
                <a:solidFill>
                  <a:schemeClr val="bg2">
                    <a:lumMod val="10000"/>
                  </a:schemeClr>
                </a:solidFill>
                <a:latin typeface="Narkisim" pitchFamily="34" charset="-79"/>
                <a:cs typeface="Narkisim" pitchFamily="34" charset="-79"/>
              </a:rPr>
              <a:t>rievangelizzazione</a:t>
            </a:r>
            <a:r>
              <a:rPr lang="it-IT" sz="4000" dirty="0" smtClean="0">
                <a:solidFill>
                  <a:schemeClr val="bg2">
                    <a:lumMod val="10000"/>
                  </a:schemeClr>
                </a:solidFill>
                <a:latin typeface="Narkisim" pitchFamily="34" charset="-79"/>
                <a:cs typeface="Narkisim" pitchFamily="34" charset="-79"/>
              </a:rPr>
              <a:t>, bensì di una nuova evangelizzazione. Nuova nel suo ardore, nei suoi metodi, nelle sue espressioni”</a:t>
            </a:r>
          </a:p>
        </p:txBody>
      </p:sp>
      <p:sp>
        <p:nvSpPr>
          <p:cNvPr id="5" name="Titolo 4"/>
          <p:cNvSpPr>
            <a:spLocks noGrp="1"/>
          </p:cNvSpPr>
          <p:nvPr>
            <p:ph type="title"/>
          </p:nvPr>
        </p:nvSpPr>
        <p:spPr>
          <a:xfrm>
            <a:off x="539552" y="332656"/>
            <a:ext cx="8229600" cy="1152128"/>
          </a:xfrm>
        </p:spPr>
        <p:txBody>
          <a:bodyPr>
            <a:normAutofit fontScale="90000"/>
          </a:bodyPr>
          <a:lstStyle/>
          <a:p>
            <a:r>
              <a:rPr lang="it-IT" sz="4400" dirty="0" smtClean="0">
                <a:solidFill>
                  <a:srgbClr val="C00000"/>
                </a:solidFill>
                <a:latin typeface="Agency FB" pitchFamily="34" charset="0"/>
                <a:cs typeface="Narkisim" pitchFamily="34" charset="-79"/>
              </a:rPr>
              <a:t/>
            </a:r>
            <a:br>
              <a:rPr lang="it-IT" sz="4400" dirty="0" smtClean="0">
                <a:solidFill>
                  <a:srgbClr val="C00000"/>
                </a:solidFill>
                <a:latin typeface="Agency FB" pitchFamily="34" charset="0"/>
                <a:cs typeface="Narkisim" pitchFamily="34" charset="-79"/>
              </a:rPr>
            </a:br>
            <a:r>
              <a:rPr lang="it-IT" sz="4400" dirty="0" smtClean="0">
                <a:solidFill>
                  <a:srgbClr val="C00000"/>
                </a:solidFill>
                <a:latin typeface="Agency FB" pitchFamily="34" charset="0"/>
                <a:cs typeface="Narkisim" pitchFamily="34" charset="-79"/>
              </a:rPr>
              <a:t/>
            </a:r>
            <a:br>
              <a:rPr lang="it-IT" sz="4400" dirty="0" smtClean="0">
                <a:solidFill>
                  <a:srgbClr val="C00000"/>
                </a:solidFill>
                <a:latin typeface="Agency FB" pitchFamily="34" charset="0"/>
                <a:cs typeface="Narkisim" pitchFamily="34" charset="-79"/>
              </a:rPr>
            </a:br>
            <a:r>
              <a:rPr lang="it-IT" sz="4400" dirty="0" smtClean="0">
                <a:solidFill>
                  <a:srgbClr val="C00000"/>
                </a:solidFill>
                <a:latin typeface="Agency FB" pitchFamily="34" charset="0"/>
                <a:cs typeface="Narkisim" pitchFamily="34" charset="-79"/>
              </a:rPr>
              <a:t/>
            </a:r>
            <a:br>
              <a:rPr lang="it-IT" sz="4400" dirty="0" smtClean="0">
                <a:solidFill>
                  <a:srgbClr val="C00000"/>
                </a:solidFill>
                <a:latin typeface="Agency FB" pitchFamily="34" charset="0"/>
                <a:cs typeface="Narkisim" pitchFamily="34" charset="-79"/>
              </a:rPr>
            </a:br>
            <a:r>
              <a:rPr lang="it-IT" sz="3100" dirty="0" smtClean="0">
                <a:solidFill>
                  <a:srgbClr val="C00000"/>
                </a:solidFill>
                <a:latin typeface="+mn-lt"/>
                <a:cs typeface="Narkisim" pitchFamily="34" charset="-79"/>
              </a:rPr>
              <a:t>Discorso di Giovanni Paolo II all’assemblea del CELAM, </a:t>
            </a:r>
            <a:br>
              <a:rPr lang="it-IT" sz="3100" dirty="0" smtClean="0">
                <a:solidFill>
                  <a:srgbClr val="C00000"/>
                </a:solidFill>
                <a:latin typeface="+mn-lt"/>
                <a:cs typeface="Narkisim" pitchFamily="34" charset="-79"/>
              </a:rPr>
            </a:br>
            <a:r>
              <a:rPr lang="it-IT" sz="3100" dirty="0" smtClean="0">
                <a:solidFill>
                  <a:srgbClr val="C00000"/>
                </a:solidFill>
                <a:latin typeface="+mn-lt"/>
                <a:cs typeface="Narkisim" pitchFamily="34" charset="-79"/>
              </a:rPr>
              <a:t>Haiti 9 marzo 1983</a:t>
            </a:r>
            <a:endParaRPr lang="it-IT" sz="3100" dirty="0"/>
          </a:p>
        </p:txBody>
      </p:sp>
    </p:spTree>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algn="just">
              <a:buNone/>
            </a:pPr>
            <a:r>
              <a:rPr lang="it-IT" sz="3200" dirty="0" smtClean="0">
                <a:latin typeface="Narkisim" pitchFamily="34" charset="-79"/>
                <a:cs typeface="Narkisim" pitchFamily="34" charset="-79"/>
              </a:rPr>
              <a:t>Esiste una situazione intermedia, specie nei paesi di antica cristianità, ma a volte anche nelle chiese più giovani, dove interi gruppi di battezzati hanno perduto il senso vivo della fede, o addirittura non si riconoscono </a:t>
            </a:r>
            <a:r>
              <a:rPr lang="it-IT" sz="3200" dirty="0" smtClean="0">
                <a:latin typeface="Narkisim" pitchFamily="34" charset="-79"/>
                <a:cs typeface="Narkisim" pitchFamily="34" charset="-79"/>
              </a:rPr>
              <a:t>più come </a:t>
            </a:r>
            <a:r>
              <a:rPr lang="it-IT" sz="3200" dirty="0" smtClean="0">
                <a:latin typeface="Narkisim" pitchFamily="34" charset="-79"/>
                <a:cs typeface="Narkisim" pitchFamily="34" charset="-79"/>
              </a:rPr>
              <a:t>membri della chiesa, conducendo un'esistenza lontana da Cristo e dal suo </a:t>
            </a:r>
            <a:r>
              <a:rPr lang="it-IT" sz="3200" dirty="0" smtClean="0">
                <a:latin typeface="Narkisim" pitchFamily="34" charset="-79"/>
                <a:cs typeface="Narkisim" pitchFamily="34" charset="-79"/>
              </a:rPr>
              <a:t>Vangelo. In </a:t>
            </a:r>
            <a:r>
              <a:rPr lang="it-IT" sz="3200" dirty="0" smtClean="0">
                <a:latin typeface="Narkisim" pitchFamily="34" charset="-79"/>
                <a:cs typeface="Narkisim" pitchFamily="34" charset="-79"/>
              </a:rPr>
              <a:t>questo caso c'è bisogno di una «nuova evangelizzazione», o «</a:t>
            </a:r>
            <a:r>
              <a:rPr lang="it-IT" sz="3200" dirty="0" err="1" smtClean="0">
                <a:latin typeface="Narkisim" pitchFamily="34" charset="-79"/>
                <a:cs typeface="Narkisim" pitchFamily="34" charset="-79"/>
              </a:rPr>
              <a:t>rievangelizzazione</a:t>
            </a:r>
            <a:r>
              <a:rPr lang="it-IT" sz="3200" dirty="0" smtClean="0">
                <a:latin typeface="Narkisim" pitchFamily="34" charset="-79"/>
                <a:cs typeface="Narkisim" pitchFamily="34" charset="-79"/>
              </a:rPr>
              <a:t>». </a:t>
            </a:r>
            <a:r>
              <a:rPr lang="it-IT" sz="3200" dirty="0" smtClean="0">
                <a:solidFill>
                  <a:srgbClr val="C00000"/>
                </a:solidFill>
                <a:latin typeface="Narkisim" pitchFamily="34" charset="-79"/>
                <a:cs typeface="Narkisim" pitchFamily="34" charset="-79"/>
              </a:rPr>
              <a:t>(n. 33)</a:t>
            </a:r>
            <a:endParaRPr lang="it-IT" sz="3200" dirty="0">
              <a:solidFill>
                <a:srgbClr val="C00000"/>
              </a:solidFill>
              <a:latin typeface="Narkisim" pitchFamily="34" charset="-79"/>
              <a:cs typeface="Narkisim" pitchFamily="34" charset="-79"/>
            </a:endParaRPr>
          </a:p>
        </p:txBody>
      </p:sp>
      <p:sp>
        <p:nvSpPr>
          <p:cNvPr id="3" name="Titolo 2"/>
          <p:cNvSpPr>
            <a:spLocks noGrp="1"/>
          </p:cNvSpPr>
          <p:nvPr>
            <p:ph type="title"/>
          </p:nvPr>
        </p:nvSpPr>
        <p:spPr>
          <a:xfrm>
            <a:off x="457200" y="152400"/>
            <a:ext cx="8435280" cy="1219200"/>
          </a:xfrm>
        </p:spPr>
        <p:txBody>
          <a:bodyPr>
            <a:normAutofit/>
          </a:bodyPr>
          <a:lstStyle/>
          <a:p>
            <a:r>
              <a:rPr lang="it-IT" sz="3200" cap="small" dirty="0" smtClean="0">
                <a:solidFill>
                  <a:srgbClr val="C00000"/>
                </a:solidFill>
                <a:latin typeface="Constantia" pitchFamily="18" charset="0"/>
              </a:rPr>
              <a:t>Giovanni Paolo II</a:t>
            </a:r>
            <a:r>
              <a:rPr lang="it-IT" sz="3200" dirty="0" smtClean="0">
                <a:solidFill>
                  <a:srgbClr val="C00000"/>
                </a:solidFill>
                <a:latin typeface="Constantia" pitchFamily="18" charset="0"/>
              </a:rPr>
              <a:t>, Enciclica  </a:t>
            </a:r>
            <a:r>
              <a:rPr lang="it-IT" sz="3200" i="1" dirty="0" err="1" smtClean="0">
                <a:solidFill>
                  <a:srgbClr val="C00000"/>
                </a:solidFill>
                <a:latin typeface="Constantia" pitchFamily="18" charset="0"/>
              </a:rPr>
              <a:t>Redemptoris</a:t>
            </a:r>
            <a:r>
              <a:rPr lang="it-IT" sz="3200" i="1" dirty="0" smtClean="0">
                <a:solidFill>
                  <a:srgbClr val="C00000"/>
                </a:solidFill>
                <a:latin typeface="Constantia" pitchFamily="18" charset="0"/>
              </a:rPr>
              <a:t> </a:t>
            </a:r>
            <a:r>
              <a:rPr lang="it-IT" sz="3200" i="1" dirty="0" err="1" smtClean="0">
                <a:solidFill>
                  <a:srgbClr val="C00000"/>
                </a:solidFill>
                <a:latin typeface="Constantia" pitchFamily="18" charset="0"/>
              </a:rPr>
              <a:t>missio</a:t>
            </a:r>
            <a:r>
              <a:rPr lang="it-IT" sz="3200" dirty="0" smtClean="0">
                <a:solidFill>
                  <a:srgbClr val="C00000"/>
                </a:solidFill>
                <a:latin typeface="Constantia" pitchFamily="18" charset="0"/>
              </a:rPr>
              <a:t>, sul mandato missionario, 7 dicembre </a:t>
            </a:r>
            <a:r>
              <a:rPr lang="it-IT" sz="3200" dirty="0" smtClean="0">
                <a:solidFill>
                  <a:srgbClr val="C00000"/>
                </a:solidFill>
                <a:latin typeface="Constantia" pitchFamily="18" charset="0"/>
              </a:rPr>
              <a:t>1990</a:t>
            </a:r>
            <a:endParaRPr lang="it-IT" sz="3200" dirty="0">
              <a:solidFill>
                <a:srgbClr val="C00000"/>
              </a:solidFill>
              <a:latin typeface="Constantia" pitchFamily="18" charset="0"/>
            </a:endParaRPr>
          </a:p>
        </p:txBody>
      </p:sp>
    </p:spTree>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5122" name="Picture 2" descr="C:\Users\Utente\Desktop\14.jpg"/>
          <p:cNvPicPr>
            <a:picLocks noGrp="1" noChangeAspect="1" noChangeArrowheads="1"/>
          </p:cNvPicPr>
          <p:nvPr>
            <p:ph idx="1"/>
          </p:nvPr>
        </p:nvPicPr>
        <p:blipFill>
          <a:blip r:embed="rId2" cstate="print"/>
          <a:srcRect/>
          <a:stretch>
            <a:fillRect/>
          </a:stretch>
        </p:blipFill>
        <p:spPr bwMode="auto">
          <a:xfrm>
            <a:off x="-24341" y="692696"/>
            <a:ext cx="9168341" cy="5589240"/>
          </a:xfrm>
          <a:prstGeom prst="rect">
            <a:avLst/>
          </a:prstGeom>
          <a:noFill/>
        </p:spPr>
      </p:pic>
    </p:spTree>
  </p:cSld>
  <p:clrMapOvr>
    <a:masterClrMapping/>
  </p:clrMapOvr>
  <p:transition spd="slow">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2060848"/>
            <a:ext cx="8496944" cy="4572000"/>
          </a:xfrm>
        </p:spPr>
        <p:txBody>
          <a:bodyPr>
            <a:noAutofit/>
          </a:bodyPr>
          <a:lstStyle/>
          <a:p>
            <a:pPr algn="just">
              <a:buNone/>
            </a:pPr>
            <a:r>
              <a:rPr lang="it-IT" sz="2800" dirty="0" smtClean="0">
                <a:solidFill>
                  <a:schemeClr val="bg2">
                    <a:lumMod val="10000"/>
                  </a:schemeClr>
                </a:solidFill>
                <a:latin typeface="Narkisim" pitchFamily="34" charset="-79"/>
                <a:cs typeface="Narkisim" pitchFamily="34" charset="-79"/>
              </a:rPr>
              <a:t>La diversità delle situazioni esige un attento discernimento; parlare di </a:t>
            </a:r>
            <a:r>
              <a:rPr lang="it-IT" sz="2800" baseline="30000" dirty="0" smtClean="0">
                <a:solidFill>
                  <a:schemeClr val="bg2">
                    <a:lumMod val="10000"/>
                  </a:schemeClr>
                </a:solidFill>
                <a:latin typeface="Narkisim" pitchFamily="34" charset="-79"/>
                <a:cs typeface="Narkisim" pitchFamily="34" charset="-79"/>
              </a:rPr>
              <a:t>“</a:t>
            </a:r>
            <a:r>
              <a:rPr lang="it-IT" sz="2800" dirty="0" smtClean="0">
                <a:solidFill>
                  <a:schemeClr val="bg2">
                    <a:lumMod val="10000"/>
                  </a:schemeClr>
                </a:solidFill>
                <a:latin typeface="Narkisim" pitchFamily="34" charset="-79"/>
                <a:cs typeface="Narkisim" pitchFamily="34" charset="-79"/>
              </a:rPr>
              <a:t>nuova evangelizzazione”</a:t>
            </a:r>
            <a:r>
              <a:rPr lang="it-IT" sz="2800" baseline="30000" dirty="0" smtClean="0">
                <a:solidFill>
                  <a:schemeClr val="bg2">
                    <a:lumMod val="10000"/>
                  </a:schemeClr>
                </a:solidFill>
                <a:latin typeface="Narkisim" pitchFamily="34" charset="-79"/>
                <a:cs typeface="Narkisim" pitchFamily="34" charset="-79"/>
              </a:rPr>
              <a:t> </a:t>
            </a:r>
            <a:r>
              <a:rPr lang="it-IT" sz="2800" dirty="0" smtClean="0">
                <a:solidFill>
                  <a:schemeClr val="bg2">
                    <a:lumMod val="10000"/>
                  </a:schemeClr>
                </a:solidFill>
                <a:latin typeface="Narkisim" pitchFamily="34" charset="-79"/>
                <a:cs typeface="Narkisim" pitchFamily="34" charset="-79"/>
              </a:rPr>
              <a:t>non significa, infatti, dover elaborare </a:t>
            </a:r>
            <a:r>
              <a:rPr lang="it-IT" sz="2800" dirty="0" smtClean="0">
                <a:solidFill>
                  <a:schemeClr val="bg2">
                    <a:lumMod val="10000"/>
                  </a:schemeClr>
                </a:solidFill>
                <a:latin typeface="Narkisim" pitchFamily="34" charset="-79"/>
                <a:cs typeface="Narkisim" pitchFamily="34" charset="-79"/>
              </a:rPr>
              <a:t>un’unica </a:t>
            </a:r>
            <a:r>
              <a:rPr lang="it-IT" sz="2800" dirty="0" smtClean="0">
                <a:solidFill>
                  <a:schemeClr val="bg2">
                    <a:lumMod val="10000"/>
                  </a:schemeClr>
                </a:solidFill>
                <a:latin typeface="Narkisim" pitchFamily="34" charset="-79"/>
                <a:cs typeface="Narkisim" pitchFamily="34" charset="-79"/>
              </a:rPr>
              <a:t>formula uguale per tutte le circostanze. E, tuttavia, non è difficile scorgere come ciò di cui hanno bisogno tutte le Chiese che vivono in territori tradizionalmente cristiani sia un rinnovato slancio missionario, espressione di una nuova generosa apertura al dono della grazia.</a:t>
            </a:r>
            <a:endParaRPr lang="it-IT" sz="2800" dirty="0">
              <a:solidFill>
                <a:schemeClr val="bg2">
                  <a:lumMod val="10000"/>
                </a:schemeClr>
              </a:solidFill>
              <a:latin typeface="Narkisim" pitchFamily="34" charset="-79"/>
              <a:cs typeface="Narkisim" pitchFamily="34" charset="-79"/>
            </a:endParaRPr>
          </a:p>
        </p:txBody>
      </p:sp>
      <p:sp>
        <p:nvSpPr>
          <p:cNvPr id="3" name="Titolo 2"/>
          <p:cNvSpPr>
            <a:spLocks noGrp="1"/>
          </p:cNvSpPr>
          <p:nvPr>
            <p:ph type="title"/>
          </p:nvPr>
        </p:nvSpPr>
        <p:spPr>
          <a:xfrm>
            <a:off x="457200" y="152400"/>
            <a:ext cx="8435280" cy="1404392"/>
          </a:xfrm>
        </p:spPr>
        <p:txBody>
          <a:bodyPr>
            <a:noAutofit/>
          </a:bodyPr>
          <a:lstStyle/>
          <a:p>
            <a:r>
              <a:rPr lang="it-IT" sz="2800" cap="small" dirty="0" smtClean="0">
                <a:solidFill>
                  <a:srgbClr val="C00000"/>
                </a:solidFill>
              </a:rPr>
              <a:t>Benedetto XVI</a:t>
            </a:r>
            <a:r>
              <a:rPr lang="it-IT" sz="2800" dirty="0" smtClean="0">
                <a:solidFill>
                  <a:srgbClr val="C00000"/>
                </a:solidFill>
              </a:rPr>
              <a:t>, Motu proprio </a:t>
            </a:r>
            <a:r>
              <a:rPr lang="it-IT" sz="2800" i="1" dirty="0" err="1" smtClean="0">
                <a:solidFill>
                  <a:srgbClr val="C00000"/>
                </a:solidFill>
              </a:rPr>
              <a:t>Ubicumque</a:t>
            </a:r>
            <a:r>
              <a:rPr lang="it-IT" sz="2800" i="1" dirty="0" smtClean="0">
                <a:solidFill>
                  <a:srgbClr val="C00000"/>
                </a:solidFill>
              </a:rPr>
              <a:t> et </a:t>
            </a:r>
            <a:r>
              <a:rPr lang="it-IT" sz="2800" i="1" dirty="0" err="1" smtClean="0">
                <a:solidFill>
                  <a:srgbClr val="C00000"/>
                </a:solidFill>
              </a:rPr>
              <a:t>semper</a:t>
            </a:r>
            <a:r>
              <a:rPr lang="it-IT" sz="2800" dirty="0" smtClean="0">
                <a:solidFill>
                  <a:srgbClr val="C00000"/>
                </a:solidFill>
              </a:rPr>
              <a:t>, </a:t>
            </a:r>
            <a:br>
              <a:rPr lang="it-IT" sz="2800" dirty="0" smtClean="0">
                <a:solidFill>
                  <a:srgbClr val="C00000"/>
                </a:solidFill>
              </a:rPr>
            </a:br>
            <a:r>
              <a:rPr lang="it-IT" sz="2800" dirty="0" smtClean="0">
                <a:solidFill>
                  <a:srgbClr val="C00000"/>
                </a:solidFill>
              </a:rPr>
              <a:t>per l’istituzione del Pontificio Consiglio per la promozione della nuova evangelizzazione, 21 settembre 2010 </a:t>
            </a:r>
            <a:endParaRPr lang="it-IT" sz="28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6146" name="Picture 2" descr="C:\Users\Utente\Desktop\fisichella.jpg"/>
          <p:cNvPicPr>
            <a:picLocks noGrp="1" noChangeAspect="1" noChangeArrowheads="1"/>
          </p:cNvPicPr>
          <p:nvPr>
            <p:ph idx="1"/>
          </p:nvPr>
        </p:nvPicPr>
        <p:blipFill>
          <a:blip r:embed="rId2" cstate="print"/>
          <a:srcRect/>
          <a:stretch>
            <a:fillRect/>
          </a:stretch>
        </p:blipFill>
        <p:spPr bwMode="auto">
          <a:xfrm>
            <a:off x="0" y="33746"/>
            <a:ext cx="9129437" cy="6824254"/>
          </a:xfrm>
          <a:prstGeom prst="rect">
            <a:avLst/>
          </a:prstGeom>
          <a:noFill/>
        </p:spPr>
      </p:pic>
    </p:spTree>
  </p:cSld>
  <p:clrMapOvr>
    <a:masterClrMapping/>
  </p:clrMapOvr>
  <p:transition spd="slow">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484784"/>
            <a:ext cx="8229600" cy="4755232"/>
          </a:xfrm>
        </p:spPr>
        <p:txBody>
          <a:bodyPr>
            <a:noAutofit/>
          </a:bodyPr>
          <a:lstStyle/>
          <a:p>
            <a:pPr algn="just">
              <a:buNone/>
            </a:pPr>
            <a:r>
              <a:rPr lang="it-IT" sz="2800" dirty="0" smtClean="0">
                <a:solidFill>
                  <a:schemeClr val="bg2">
                    <a:lumMod val="10000"/>
                  </a:schemeClr>
                </a:solidFill>
                <a:latin typeface="Narkisim" pitchFamily="34" charset="-79"/>
                <a:cs typeface="Narkisim" pitchFamily="34" charset="-79"/>
              </a:rPr>
              <a:t>Non si tratta di rifare qualcosa che è stato fatto male o non è funzionato, quasi che la nuova azione fosse un implicito giudizio circa il fallimento della prima. La nuova evangelizzazione non è una reduplicazione della prima, non è una semplice ripetizione, ma è </a:t>
            </a:r>
            <a:r>
              <a:rPr lang="it-IT" sz="2800" dirty="0" smtClean="0">
                <a:solidFill>
                  <a:srgbClr val="FF0000"/>
                </a:solidFill>
                <a:latin typeface="Narkisim" pitchFamily="34" charset="-79"/>
                <a:cs typeface="Narkisim" pitchFamily="34" charset="-79"/>
              </a:rPr>
              <a:t>il coraggio di osare sentieri nuovi, </a:t>
            </a:r>
            <a:r>
              <a:rPr lang="it-IT" sz="2800" dirty="0" smtClean="0">
                <a:solidFill>
                  <a:schemeClr val="bg2">
                    <a:lumMod val="10000"/>
                  </a:schemeClr>
                </a:solidFill>
                <a:latin typeface="Narkisim" pitchFamily="34" charset="-79"/>
                <a:cs typeface="Narkisim" pitchFamily="34" charset="-79"/>
              </a:rPr>
              <a:t>di fronte alle mutate condizioni dentro la quali la Chiesa è chiamata a vivere oggi l’annuncio del Vangelo. </a:t>
            </a:r>
            <a:r>
              <a:rPr lang="it-IT" sz="2800" dirty="0" smtClean="0">
                <a:solidFill>
                  <a:srgbClr val="C00000"/>
                </a:solidFill>
                <a:latin typeface="Narkisim" pitchFamily="34" charset="-79"/>
                <a:cs typeface="Narkisim" pitchFamily="34" charset="-79"/>
              </a:rPr>
              <a:t>(n. 5)</a:t>
            </a:r>
            <a:endParaRPr lang="it-IT" sz="2800" dirty="0">
              <a:solidFill>
                <a:srgbClr val="C00000"/>
              </a:solidFill>
              <a:latin typeface="Narkisim" pitchFamily="34" charset="-79"/>
              <a:cs typeface="Narkisim" pitchFamily="34" charset="-79"/>
            </a:endParaRPr>
          </a:p>
        </p:txBody>
      </p:sp>
      <p:sp>
        <p:nvSpPr>
          <p:cNvPr id="3"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2800" dirty="0" smtClean="0">
                <a:solidFill>
                  <a:schemeClr val="bg2">
                    <a:lumMod val="10000"/>
                  </a:schemeClr>
                </a:solidFill>
                <a:latin typeface="Narkisim" pitchFamily="34" charset="-79"/>
                <a:cs typeface="Narkisim" pitchFamily="34" charset="-79"/>
              </a:rPr>
              <a:t>La nuova evangelizzazione è dunque un’attitudine, uno stile audace. È la capacità da parte del cristianesimo di saper leggere e decifrare i </a:t>
            </a:r>
            <a:r>
              <a:rPr lang="it-IT" sz="2800" dirty="0" smtClean="0">
                <a:solidFill>
                  <a:srgbClr val="FF0000"/>
                </a:solidFill>
                <a:latin typeface="Narkisim" pitchFamily="34" charset="-79"/>
                <a:cs typeface="Narkisim" pitchFamily="34" charset="-79"/>
              </a:rPr>
              <a:t>nuovi scenari</a:t>
            </a:r>
            <a:r>
              <a:rPr lang="it-IT" sz="2800" dirty="0" smtClean="0">
                <a:solidFill>
                  <a:schemeClr val="bg2">
                    <a:lumMod val="10000"/>
                  </a:schemeClr>
                </a:solidFill>
                <a:latin typeface="Narkisim" pitchFamily="34" charset="-79"/>
                <a:cs typeface="Narkisim" pitchFamily="34" charset="-79"/>
              </a:rPr>
              <a:t> che in questi ultimi decenni sono venuti creandosi dentro la storia degli uomini, per abitarli e trasformarli in luoghi di testimonianza e di annuncio del Vangelo. Questi scenari sono stati individuati analiticamente e descritti più volte; si tratta di scenari sociali, culturali, economici, politici, religiosi. </a:t>
            </a:r>
            <a:r>
              <a:rPr lang="it-IT" sz="2800" dirty="0" smtClean="0">
                <a:solidFill>
                  <a:srgbClr val="FF0000"/>
                </a:solidFill>
                <a:latin typeface="Narkisim" pitchFamily="34" charset="-79"/>
                <a:cs typeface="Narkisim" pitchFamily="34" charset="-79"/>
              </a:rPr>
              <a:t>(n. 6)</a:t>
            </a:r>
            <a:endParaRPr lang="it-IT" sz="2800" dirty="0">
              <a:solidFill>
                <a:srgbClr val="FF0000"/>
              </a:solidFill>
              <a:latin typeface="Narkisim" pitchFamily="34" charset="-79"/>
              <a:cs typeface="Narkisim" pitchFamily="34" charset="-79"/>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cstate="print"/>
          <a:srcRect/>
          <a:stretch>
            <a:fillRect/>
          </a:stretch>
        </p:blipFill>
        <p:spPr bwMode="auto">
          <a:xfrm>
            <a:off x="611560" y="548680"/>
            <a:ext cx="7489825" cy="5856288"/>
          </a:xfrm>
          <a:prstGeom prst="rect">
            <a:avLst/>
          </a:prstGeom>
          <a:noFill/>
          <a:ln w="9525">
            <a:noFill/>
            <a:miter lim="800000"/>
            <a:headEnd/>
            <a:tailEnd/>
          </a:ln>
          <a:effectLst/>
        </p:spPr>
      </p:pic>
    </p:spTree>
  </p:cSld>
  <p:clrMapOvr>
    <a:masterClrMapping/>
  </p:clrMapOvr>
  <p:transition spd="slow">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524000"/>
            <a:ext cx="8640960" cy="4929336"/>
          </a:xfrm>
        </p:spPr>
        <p:txBody>
          <a:bodyPr>
            <a:noAutofit/>
          </a:bodyPr>
          <a:lstStyle/>
          <a:p>
            <a:pPr algn="just">
              <a:buNone/>
            </a:pPr>
            <a:r>
              <a:rPr lang="it-IT" sz="2400" dirty="0" smtClean="0">
                <a:solidFill>
                  <a:schemeClr val="bg2">
                    <a:lumMod val="10000"/>
                  </a:schemeClr>
                </a:solidFill>
                <a:cs typeface="Narkisim" pitchFamily="34" charset="-79"/>
              </a:rPr>
              <a:t>Radicata in modo particolare nel mondo occidentale, frutto di episodi e movimenti sociali e di pensiero che ne hanno segnato in profondità la storia e l’identità, la </a:t>
            </a:r>
            <a:r>
              <a:rPr lang="it-IT" sz="2400" dirty="0" smtClean="0">
                <a:solidFill>
                  <a:srgbClr val="FF0000"/>
                </a:solidFill>
                <a:cs typeface="Narkisim" pitchFamily="34" charset="-79"/>
              </a:rPr>
              <a:t>secolarizzazione </a:t>
            </a:r>
            <a:r>
              <a:rPr lang="it-IT" sz="2400" dirty="0" smtClean="0">
                <a:solidFill>
                  <a:schemeClr val="bg2">
                    <a:lumMod val="10000"/>
                  </a:schemeClr>
                </a:solidFill>
                <a:cs typeface="Narkisim" pitchFamily="34" charset="-79"/>
              </a:rPr>
              <a:t>si presenta oggi nelle nostre culture attraverso l’immagine positiva della liberazione, della possibilità di immaginare la vita del mondo e dell’umanità senza riferimento alla trascendenza. In questi anni non ha più tanto la forma pubblica dei discorsi diretti e forti contro Dio, la religione e il cristianesimo, anche se in qualche caso questi toni anticristiani, antireligiosi e anticlericali si sono fatti udire anche di recente. Essa ha assunto piuttosto un tono dimesso che ha permesso a questa forma culturale di invadere la vita quotidiana delle persone e di sviluppare una mentalità in cui Dio è di fatto assente. </a:t>
            </a:r>
            <a:r>
              <a:rPr lang="it-IT" sz="2400" dirty="0" smtClean="0">
                <a:solidFill>
                  <a:srgbClr val="C00000"/>
                </a:solidFill>
                <a:cs typeface="Narkisim" pitchFamily="34" charset="-79"/>
              </a:rPr>
              <a:t>(n. 6)</a:t>
            </a:r>
            <a:endParaRPr lang="it-IT" sz="2400" dirty="0">
              <a:solidFill>
                <a:srgbClr val="C00000"/>
              </a:solidFill>
              <a:cs typeface="Narkisim" pitchFamily="34" charset="-79"/>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194" name="Picture 2" descr="C:\Users\Utente\Desktop\L’immigrazione-per-lavoro-cause-e-conseguenze-ottò-650x315.png"/>
          <p:cNvPicPr>
            <a:picLocks noGrp="1" noChangeAspect="1" noChangeArrowheads="1"/>
          </p:cNvPicPr>
          <p:nvPr>
            <p:ph idx="4294967295"/>
          </p:nvPr>
        </p:nvPicPr>
        <p:blipFill>
          <a:blip r:embed="rId2" cstate="print"/>
          <a:srcRect/>
          <a:stretch>
            <a:fillRect/>
          </a:stretch>
        </p:blipFill>
        <p:spPr bwMode="auto">
          <a:xfrm>
            <a:off x="-79375" y="692150"/>
            <a:ext cx="9223375" cy="52578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ctr">
              <a:buNone/>
            </a:pPr>
            <a:r>
              <a:rPr lang="it-IT" sz="4400" dirty="0" smtClean="0">
                <a:solidFill>
                  <a:schemeClr val="accent4">
                    <a:lumMod val="50000"/>
                  </a:schemeClr>
                </a:solidFill>
                <a:latin typeface="Tempus Sans ITC" pitchFamily="82" charset="0"/>
              </a:rPr>
              <a:t>Lo spirito del Signore è su di me, </a:t>
            </a:r>
          </a:p>
          <a:p>
            <a:pPr algn="ctr">
              <a:buNone/>
            </a:pPr>
            <a:r>
              <a:rPr lang="it-IT" sz="4400" dirty="0" smtClean="0">
                <a:solidFill>
                  <a:schemeClr val="accent4">
                    <a:lumMod val="50000"/>
                  </a:schemeClr>
                </a:solidFill>
                <a:latin typeface="Tempus Sans ITC" pitchFamily="82" charset="0"/>
              </a:rPr>
              <a:t>perché il Signore </a:t>
            </a:r>
          </a:p>
          <a:p>
            <a:pPr algn="ctr">
              <a:buNone/>
            </a:pPr>
            <a:r>
              <a:rPr lang="it-IT" sz="4400" dirty="0" smtClean="0">
                <a:solidFill>
                  <a:schemeClr val="accent4">
                    <a:lumMod val="50000"/>
                  </a:schemeClr>
                </a:solidFill>
                <a:latin typeface="Tempus Sans ITC" pitchFamily="82" charset="0"/>
              </a:rPr>
              <a:t>mi ha consacrato </a:t>
            </a:r>
          </a:p>
          <a:p>
            <a:pPr algn="ctr">
              <a:buNone/>
            </a:pPr>
            <a:r>
              <a:rPr lang="it-IT" sz="4400" dirty="0" smtClean="0">
                <a:solidFill>
                  <a:schemeClr val="accent4">
                    <a:lumMod val="50000"/>
                  </a:schemeClr>
                </a:solidFill>
                <a:latin typeface="Tempus Sans ITC" pitchFamily="82" charset="0"/>
              </a:rPr>
              <a:t>con l’unzione, </a:t>
            </a:r>
          </a:p>
          <a:p>
            <a:pPr algn="ctr">
              <a:buNone/>
            </a:pPr>
            <a:r>
              <a:rPr lang="it-IT" sz="4400" dirty="0" smtClean="0">
                <a:solidFill>
                  <a:schemeClr val="accent4">
                    <a:lumMod val="50000"/>
                  </a:schemeClr>
                </a:solidFill>
                <a:latin typeface="Tempus Sans ITC" pitchFamily="82" charset="0"/>
              </a:rPr>
              <a:t>mi ha mandato a portare </a:t>
            </a:r>
          </a:p>
          <a:p>
            <a:pPr algn="ctr">
              <a:buNone/>
            </a:pPr>
            <a:r>
              <a:rPr lang="it-IT" sz="4400" dirty="0" smtClean="0">
                <a:solidFill>
                  <a:schemeClr val="accent4">
                    <a:lumMod val="50000"/>
                  </a:schemeClr>
                </a:solidFill>
                <a:latin typeface="Tempus Sans ITC" pitchFamily="82" charset="0"/>
              </a:rPr>
              <a:t>il lieto annuncio ai miseri.</a:t>
            </a:r>
            <a:endParaRPr lang="it-IT" sz="4400" dirty="0">
              <a:solidFill>
                <a:schemeClr val="accent4">
                  <a:lumMod val="50000"/>
                </a:schemeClr>
              </a:solidFill>
              <a:latin typeface="Tempus Sans ITC" pitchFamily="82" charset="0"/>
            </a:endParaRPr>
          </a:p>
        </p:txBody>
      </p:sp>
      <p:sp>
        <p:nvSpPr>
          <p:cNvPr id="3" name="Titolo 2"/>
          <p:cNvSpPr>
            <a:spLocks noGrp="1"/>
          </p:cNvSpPr>
          <p:nvPr>
            <p:ph type="title"/>
          </p:nvPr>
        </p:nvSpPr>
        <p:spPr/>
        <p:txBody>
          <a:bodyPr/>
          <a:lstStyle/>
          <a:p>
            <a:pPr algn="ctr"/>
            <a:r>
              <a:rPr lang="it-IT" dirty="0" err="1" smtClean="0">
                <a:solidFill>
                  <a:srgbClr val="FF0000"/>
                </a:solidFill>
              </a:rPr>
              <a:t>Is</a:t>
            </a:r>
            <a:r>
              <a:rPr lang="it-IT" dirty="0" smtClean="0">
                <a:solidFill>
                  <a:srgbClr val="FF0000"/>
                </a:solidFill>
              </a:rPr>
              <a:t> 61,1              </a:t>
            </a:r>
            <a:r>
              <a:rPr lang="it-IT" dirty="0" err="1" smtClean="0">
                <a:solidFill>
                  <a:srgbClr val="FF0000"/>
                </a:solidFill>
              </a:rPr>
              <a:t>Lc</a:t>
            </a:r>
            <a:r>
              <a:rPr lang="it-IT" dirty="0" smtClean="0">
                <a:solidFill>
                  <a:srgbClr val="FF0000"/>
                </a:solidFill>
              </a:rPr>
              <a:t> 4, 16-20 </a:t>
            </a:r>
            <a:endParaRPr lang="it-IT" dirty="0">
              <a:solidFill>
                <a:srgbClr val="FF0000"/>
              </a:solidFill>
            </a:endParaRPr>
          </a:p>
        </p:txBody>
      </p:sp>
      <p:sp>
        <p:nvSpPr>
          <p:cNvPr id="5" name="Freccia a destra 4"/>
          <p:cNvSpPr/>
          <p:nvPr/>
        </p:nvSpPr>
        <p:spPr>
          <a:xfrm>
            <a:off x="3635896" y="836712"/>
            <a:ext cx="792088" cy="340616"/>
          </a:xfrm>
          <a:prstGeom prst="right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10000" fill="hold" grpId="0"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412776"/>
            <a:ext cx="8229600" cy="4572000"/>
          </a:xfrm>
        </p:spPr>
        <p:txBody>
          <a:bodyPr>
            <a:noAutofit/>
          </a:bodyPr>
          <a:lstStyle/>
          <a:p>
            <a:pPr algn="just">
              <a:buNone/>
            </a:pPr>
            <a:r>
              <a:rPr lang="it-IT" sz="2800" dirty="0" smtClean="0">
                <a:solidFill>
                  <a:schemeClr val="bg2">
                    <a:lumMod val="10000"/>
                  </a:schemeClr>
                </a:solidFill>
              </a:rPr>
              <a:t>Il grande </a:t>
            </a:r>
            <a:r>
              <a:rPr lang="it-IT" sz="2800" dirty="0" smtClean="0">
                <a:solidFill>
                  <a:srgbClr val="C00000"/>
                </a:solidFill>
              </a:rPr>
              <a:t>fenomeno migratorio</a:t>
            </a:r>
            <a:r>
              <a:rPr lang="it-IT" sz="2800" dirty="0" smtClean="0">
                <a:solidFill>
                  <a:schemeClr val="bg2">
                    <a:lumMod val="10000"/>
                  </a:schemeClr>
                </a:solidFill>
              </a:rPr>
              <a:t> spinge sempre di più le persone a lasciare il loro paese di origine e vivere in contesti urbanizzati, modificando la geografia etnica delle nostre città, delle nostre nazioni e dei nostri continenti. Da esso deriva un incontro e un mescolamento delle culture che le nostre società non conoscevano da secoli. Si stanno producendo forme di contaminazione e di sgretolamento dei riferimenti fondamentali della vita, dei valori per cui spendersi, degli stessi legami attraverso i quali i singoli strutturano le loro identità e accedono al senso della vita. </a:t>
            </a:r>
            <a:r>
              <a:rPr lang="it-IT" sz="2800" dirty="0" smtClean="0">
                <a:solidFill>
                  <a:srgbClr val="C00000"/>
                </a:solidFill>
              </a:rPr>
              <a:t>(n. 6)</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9218" name="Picture 2" descr="C:\Users\Utente\Desktop\globalizzazione.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2800" dirty="0" smtClean="0">
                <a:solidFill>
                  <a:schemeClr val="bg2">
                    <a:lumMod val="10000"/>
                  </a:schemeClr>
                </a:solidFill>
              </a:rPr>
              <a:t>A questo scenario sociale è legato quel fenomeno che va sotto il termine di </a:t>
            </a:r>
            <a:r>
              <a:rPr lang="it-IT" sz="2800" dirty="0" smtClean="0">
                <a:solidFill>
                  <a:srgbClr val="C00000"/>
                </a:solidFill>
              </a:rPr>
              <a:t>globalizzazione</a:t>
            </a:r>
            <a:r>
              <a:rPr lang="it-IT" sz="2800" dirty="0" smtClean="0">
                <a:solidFill>
                  <a:schemeClr val="bg2">
                    <a:lumMod val="10000"/>
                  </a:schemeClr>
                </a:solidFill>
              </a:rPr>
              <a:t>, realtà di non facile decifrazione, che richiede ai cristiani un forte lavoro di discernimento. Può essere letta come un fenomeno negativo, se di questa realtà prevale una interpretazione deterministica, legata alla sola dimensione economica e produttiva; può però essere letta come un momento di crescita, in cui l’umanità impara a sviluppare nuove forme solidaristiche e nuove vie per condividere lo sviluppo di tutti al bene. </a:t>
            </a:r>
            <a:r>
              <a:rPr lang="it-IT" sz="2800" dirty="0" smtClean="0">
                <a:solidFill>
                  <a:srgbClr val="C00000"/>
                </a:solidFill>
              </a:rPr>
              <a:t>(n. 6)</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242" name="Picture 2" descr="C:\Users\Utente\Desktop\images (1).jpg"/>
          <p:cNvPicPr>
            <a:picLocks noGrp="1" noChangeAspect="1" noChangeArrowheads="1"/>
          </p:cNvPicPr>
          <p:nvPr>
            <p:ph idx="4294967295"/>
          </p:nvPr>
        </p:nvPicPr>
        <p:blipFill>
          <a:blip r:embed="rId2" cstate="print"/>
          <a:srcRect/>
          <a:stretch>
            <a:fillRect/>
          </a:stretch>
        </p:blipFill>
        <p:spPr bwMode="auto">
          <a:xfrm>
            <a:off x="971600" y="548680"/>
            <a:ext cx="7561262" cy="5662613"/>
          </a:xfrm>
          <a:prstGeom prst="rect">
            <a:avLst/>
          </a:prstGeom>
          <a:noFill/>
        </p:spPr>
      </p:pic>
    </p:spTree>
  </p:cSld>
  <p:clrMapOvr>
    <a:masterClrMapping/>
  </p:clrMapOvr>
  <p:transition spd="slow">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2800" dirty="0" smtClean="0">
                <a:solidFill>
                  <a:schemeClr val="bg2">
                    <a:lumMod val="10000"/>
                  </a:schemeClr>
                </a:solidFill>
              </a:rPr>
              <a:t>La sfida dei </a:t>
            </a:r>
            <a:r>
              <a:rPr lang="it-IT" sz="2800" dirty="0" smtClean="0">
                <a:solidFill>
                  <a:srgbClr val="C00000"/>
                </a:solidFill>
              </a:rPr>
              <a:t>mezzi di comunicazione sociale</a:t>
            </a:r>
            <a:r>
              <a:rPr lang="it-IT" sz="2800" dirty="0" smtClean="0">
                <a:solidFill>
                  <a:schemeClr val="bg2">
                    <a:lumMod val="10000"/>
                  </a:schemeClr>
                </a:solidFill>
              </a:rPr>
              <a:t>, che oggi offrono enormi possibilità e rappresentano una delle grandi sfide per la Chiesa. Agli inizi caratteristico del solo mondo industrializzato, lo scenario che stiamo presentando è in grado oggi di influenzare anche vaste porzioni dei paesi in via di sviluppo. Non c’è luogo al mondo che oggi non possa essere raggiunto e quindi non essere soggetto all’influsso della cultura mediatica e digitale che si struttura sempre più come il “luogo” della vita pubblica e della esperienza sociale. </a:t>
            </a:r>
            <a:r>
              <a:rPr lang="it-IT" sz="2800" dirty="0" smtClean="0">
                <a:solidFill>
                  <a:srgbClr val="C00000"/>
                </a:solidFill>
              </a:rPr>
              <a:t>(n. 6)</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6" name="Picture 2" descr="C:\Users\Utente\Downloads\IMG-20201031-WA0017.jpg"/>
          <p:cNvPicPr>
            <a:picLocks noGrp="1" noChangeAspect="1" noChangeArrowheads="1"/>
          </p:cNvPicPr>
          <p:nvPr>
            <p:ph idx="4294967295"/>
          </p:nvPr>
        </p:nvPicPr>
        <p:blipFill>
          <a:blip r:embed="rId2" cstate="print"/>
          <a:srcRect/>
          <a:stretch>
            <a:fillRect/>
          </a:stretch>
        </p:blipFill>
        <p:spPr bwMode="auto">
          <a:xfrm>
            <a:off x="2051720" y="-11261"/>
            <a:ext cx="5735637" cy="7005638"/>
          </a:xfrm>
          <a:prstGeom prst="rect">
            <a:avLst/>
          </a:prstGeom>
          <a:noFill/>
        </p:spPr>
      </p:pic>
    </p:spTree>
  </p:cSld>
  <p:clrMapOvr>
    <a:masterClrMapping/>
  </p:clrMapOvr>
  <p:transition spd="slow">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1266" name="Picture 2" descr="C:\Users\Utente\Desktop\download (2).jpg"/>
          <p:cNvPicPr>
            <a:picLocks noGrp="1" noChangeAspect="1" noChangeArrowheads="1"/>
          </p:cNvPicPr>
          <p:nvPr>
            <p:ph idx="4294967295"/>
          </p:nvPr>
        </p:nvPicPr>
        <p:blipFill>
          <a:blip r:embed="rId2" cstate="print"/>
          <a:srcRect/>
          <a:stretch>
            <a:fillRect/>
          </a:stretch>
        </p:blipFill>
        <p:spPr bwMode="auto">
          <a:xfrm>
            <a:off x="107504" y="1412776"/>
            <a:ext cx="8501062" cy="4429125"/>
          </a:xfrm>
          <a:prstGeom prst="rect">
            <a:avLst/>
          </a:prstGeom>
          <a:noFill/>
        </p:spPr>
      </p:pic>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484784"/>
            <a:ext cx="8229600" cy="4572000"/>
          </a:xfrm>
        </p:spPr>
        <p:txBody>
          <a:bodyPr>
            <a:noAutofit/>
          </a:bodyPr>
          <a:lstStyle/>
          <a:p>
            <a:pPr algn="just">
              <a:buNone/>
            </a:pPr>
            <a:r>
              <a:rPr lang="it-IT" sz="2800" dirty="0" smtClean="0">
                <a:solidFill>
                  <a:schemeClr val="bg2">
                    <a:lumMod val="10000"/>
                  </a:schemeClr>
                </a:solidFill>
              </a:rPr>
              <a:t>La </a:t>
            </a:r>
            <a:r>
              <a:rPr lang="it-IT" sz="2800" dirty="0" smtClean="0">
                <a:solidFill>
                  <a:srgbClr val="C00000"/>
                </a:solidFill>
              </a:rPr>
              <a:t>scienza e la tecnologia </a:t>
            </a:r>
            <a:r>
              <a:rPr lang="it-IT" sz="2800" dirty="0" smtClean="0">
                <a:solidFill>
                  <a:schemeClr val="bg2">
                    <a:lumMod val="10000"/>
                  </a:schemeClr>
                </a:solidFill>
              </a:rPr>
              <a:t>corrono il rischio di diventare i nuovi idoli del presente. È facile in un contesto digitalizzato e globalizzato fare della scienza la nostra nuova religione, alla quale rivolgere domande di verità e attese di senso, sapendo di ricevere solo risposte parziali e inadeguate. Ci troviamo di fronte al sorgere di nuove forme di gnosi, che assumono la tecnica come forma di saggezza, alla ricerca di una organizzazione magica della vita che funzioni come sapere e come senso. </a:t>
            </a:r>
            <a:r>
              <a:rPr lang="it-IT" sz="2800" dirty="0" smtClean="0">
                <a:solidFill>
                  <a:srgbClr val="C00000"/>
                </a:solidFill>
              </a:rPr>
              <a:t>(n. 6)</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pic>
        <p:nvPicPr>
          <p:cNvPr id="12291" name="Picture 3" descr="C:\Users\Utente\Desktop\cee7c4b0-b084-49aa-aefc-e1aba2a753f3_large.jpg"/>
          <p:cNvPicPr>
            <a:picLocks noGrp="1" noChangeAspect="1" noChangeArrowheads="1"/>
          </p:cNvPicPr>
          <p:nvPr>
            <p:ph idx="1"/>
          </p:nvPr>
        </p:nvPicPr>
        <p:blipFill>
          <a:blip r:embed="rId2" cstate="print"/>
          <a:srcRect/>
          <a:stretch>
            <a:fillRect/>
          </a:stretch>
        </p:blipFill>
        <p:spPr bwMode="auto">
          <a:xfrm>
            <a:off x="-103956" y="0"/>
            <a:ext cx="9247956"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628800"/>
            <a:ext cx="8229600" cy="4572000"/>
          </a:xfrm>
        </p:spPr>
        <p:txBody>
          <a:bodyPr>
            <a:normAutofit/>
          </a:bodyPr>
          <a:lstStyle/>
          <a:p>
            <a:pPr algn="just">
              <a:buNone/>
            </a:pPr>
            <a:r>
              <a:rPr lang="it-IT" sz="2800" dirty="0" smtClean="0">
                <a:solidFill>
                  <a:schemeClr val="bg2">
                    <a:lumMod val="10000"/>
                  </a:schemeClr>
                </a:solidFill>
              </a:rPr>
              <a:t>È giunta la fine della divisione del mondo occidentale in due blocchi con la crisi dell’ideologia comunista. Ciò ha favorito la libertà religiosa e la possibilità di riorganizzazione delle Chiese storiche. L’emergere sulla scena mondiale di </a:t>
            </a:r>
            <a:r>
              <a:rPr lang="it-IT" sz="2800" dirty="0" smtClean="0">
                <a:solidFill>
                  <a:srgbClr val="FF0000"/>
                </a:solidFill>
              </a:rPr>
              <a:t>nuovi attori </a:t>
            </a:r>
            <a:r>
              <a:rPr lang="it-IT" sz="2800" dirty="0" smtClean="0">
                <a:solidFill>
                  <a:schemeClr val="bg2">
                    <a:lumMod val="10000"/>
                  </a:schemeClr>
                </a:solidFill>
              </a:rPr>
              <a:t>economici, politici e religiosi, come il mondo islamico, mondo asiatico, ha creato una situazione inedita e totalmente sconosciuta, ricca di potenzialità, ma anche piena di rischi e di nuove tentazioni di dominio e di potere. </a:t>
            </a:r>
            <a:r>
              <a:rPr lang="it-IT" sz="2800" dirty="0" smtClean="0">
                <a:solidFill>
                  <a:srgbClr val="C00000"/>
                </a:solidFill>
              </a:rPr>
              <a:t>(n.6)</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None/>
            </a:pPr>
            <a:r>
              <a:rPr lang="it-IT" sz="4000" dirty="0" smtClean="0">
                <a:solidFill>
                  <a:schemeClr val="accent6">
                    <a:lumMod val="50000"/>
                  </a:schemeClr>
                </a:solidFill>
              </a:rPr>
              <a:t>Gesù nella sua predicazione si è identificato con il messaggero di gioia atteso. Nella sua persona e nei segni che compie consente di vedere realizzata la promessa di Dio di dare vita a una nuova era della storia, quella del suo </a:t>
            </a:r>
            <a:r>
              <a:rPr lang="it-IT" sz="4000" dirty="0" smtClean="0">
                <a:solidFill>
                  <a:srgbClr val="C00000"/>
                </a:solidFill>
              </a:rPr>
              <a:t>Regno</a:t>
            </a:r>
            <a:r>
              <a:rPr lang="it-IT" sz="4000" dirty="0" smtClean="0">
                <a:solidFill>
                  <a:schemeClr val="accent6">
                    <a:lumMod val="50000"/>
                  </a:schemeClr>
                </a:solidFill>
              </a:rPr>
              <a:t>. </a:t>
            </a:r>
            <a:endParaRPr lang="it-IT" sz="4000" dirty="0">
              <a:solidFill>
                <a:schemeClr val="accent6">
                  <a:lumMod val="50000"/>
                </a:schemeClr>
              </a:solidFill>
            </a:endParaRPr>
          </a:p>
        </p:txBody>
      </p:sp>
      <p:sp>
        <p:nvSpPr>
          <p:cNvPr id="4" name="Titolo 1"/>
          <p:cNvSpPr>
            <a:spLocks noGrp="1"/>
          </p:cNvSpPr>
          <p:nvPr>
            <p:ph type="title"/>
          </p:nvPr>
        </p:nvSpPr>
        <p:spPr>
          <a:ln>
            <a:solidFill>
              <a:schemeClr val="accent3">
                <a:lumMod val="50000"/>
              </a:schemeClr>
            </a:solidFill>
          </a:ln>
          <a:effectLst/>
        </p:spPr>
        <p:txBody>
          <a:bodyPr>
            <a:normAutofit/>
          </a:bodyPr>
          <a:lstStyle/>
          <a:p>
            <a:pPr algn="ctr"/>
            <a:r>
              <a:rPr lang="it-IT" sz="7200" dirty="0" smtClean="0">
                <a:solidFill>
                  <a:schemeClr val="accent2">
                    <a:lumMod val="50000"/>
                  </a:schemeClr>
                </a:solidFill>
                <a:latin typeface="Chiller" pitchFamily="82" charset="0"/>
              </a:rPr>
              <a:t>EVANGELIZZARE</a:t>
            </a:r>
            <a:endParaRPr lang="it-IT" sz="7200" dirty="0">
              <a:solidFill>
                <a:schemeClr val="accent2">
                  <a:lumMod val="50000"/>
                </a:schemeClr>
              </a:solidFill>
              <a:latin typeface="Chiller" pitchFamily="82" charset="0"/>
            </a:endParaRPr>
          </a:p>
        </p:txBody>
      </p:sp>
    </p:spTree>
  </p:cSld>
  <p:clrMapOvr>
    <a:masterClrMapping/>
  </p:clrMapOvr>
  <p:transition spd="slow">
    <p:plu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2800" dirty="0" smtClean="0">
                <a:solidFill>
                  <a:schemeClr val="bg2">
                    <a:lumMod val="10000"/>
                  </a:schemeClr>
                </a:solidFill>
              </a:rPr>
              <a:t>Qui trova il suo specifico e la sua forza lo strumento della nuova evangelizzazione: </a:t>
            </a:r>
            <a:r>
              <a:rPr lang="it-IT" sz="2800" dirty="0" smtClean="0">
                <a:solidFill>
                  <a:srgbClr val="C00000"/>
                </a:solidFill>
              </a:rPr>
              <a:t>occorre guardare a questi scenari, a questi fenomeni sapendo superare il livello emotivo del giudizio difensivo e di paura</a:t>
            </a:r>
            <a:r>
              <a:rPr lang="it-IT" sz="2800" dirty="0" smtClean="0">
                <a:solidFill>
                  <a:schemeClr val="bg2">
                    <a:lumMod val="10000"/>
                  </a:schemeClr>
                </a:solidFill>
              </a:rPr>
              <a:t>, per cogliere in modo oggettivo i segni del nuovo insieme alle sfide e alle fragilità. </a:t>
            </a:r>
            <a:r>
              <a:rPr lang="it-IT" sz="2800" dirty="0" smtClean="0">
                <a:solidFill>
                  <a:srgbClr val="C00000"/>
                </a:solidFill>
              </a:rPr>
              <a:t>“Nuova evangelizzazione” vuol dire, quindi, operare nelle nostre </a:t>
            </a:r>
            <a:r>
              <a:rPr lang="it-IT" sz="2800" dirty="0" smtClean="0">
                <a:solidFill>
                  <a:srgbClr val="002060"/>
                </a:solidFill>
              </a:rPr>
              <a:t>Chiese locali </a:t>
            </a:r>
            <a:r>
              <a:rPr lang="it-IT" sz="2800" dirty="0" smtClean="0">
                <a:solidFill>
                  <a:srgbClr val="C00000"/>
                </a:solidFill>
              </a:rPr>
              <a:t>per costruire percorsi di lettura dei fenomeni sopra indicati che </a:t>
            </a:r>
            <a:r>
              <a:rPr lang="it-IT" sz="2800" dirty="0" smtClean="0">
                <a:solidFill>
                  <a:srgbClr val="C00000"/>
                </a:solidFill>
              </a:rPr>
              <a:t>permettano </a:t>
            </a:r>
            <a:r>
              <a:rPr lang="it-IT" sz="2800" dirty="0" smtClean="0">
                <a:solidFill>
                  <a:srgbClr val="C00000"/>
                </a:solidFill>
              </a:rPr>
              <a:t>di tradurre la speranza del Vangelo in termini praticabili.  (n. 7)</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lgn="just">
              <a:buNone/>
            </a:pPr>
            <a:r>
              <a:rPr lang="it-IT" sz="3600" dirty="0" smtClean="0">
                <a:solidFill>
                  <a:schemeClr val="bg2">
                    <a:lumMod val="10000"/>
                  </a:schemeClr>
                </a:solidFill>
              </a:rPr>
              <a:t>La nuova evangelizzazione ci chiede di confrontarci con questi scenari non restando chiusi nei recinti delle nostre comunità e delle nostre istituzioni, ma accettando la sfida di </a:t>
            </a:r>
            <a:r>
              <a:rPr lang="it-IT" sz="3600" dirty="0" smtClean="0">
                <a:solidFill>
                  <a:srgbClr val="C00000"/>
                </a:solidFill>
              </a:rPr>
              <a:t>entrare dentro questi fenomeni</a:t>
            </a:r>
            <a:r>
              <a:rPr lang="it-IT" sz="3600" dirty="0" smtClean="0">
                <a:solidFill>
                  <a:schemeClr val="bg2">
                    <a:lumMod val="10000"/>
                  </a:schemeClr>
                </a:solidFill>
              </a:rPr>
              <a:t>, per prendere la parola e portare la nostra testimonianza dal di dentro. </a:t>
            </a:r>
            <a:r>
              <a:rPr lang="it-IT" sz="3600" dirty="0" smtClean="0">
                <a:solidFill>
                  <a:srgbClr val="C00000"/>
                </a:solidFill>
              </a:rPr>
              <a:t>(n. 7)</a:t>
            </a:r>
            <a:endParaRPr lang="it-IT" sz="36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340768"/>
            <a:ext cx="8640960" cy="4680520"/>
          </a:xfrm>
        </p:spPr>
        <p:txBody>
          <a:bodyPr>
            <a:noAutofit/>
          </a:bodyPr>
          <a:lstStyle/>
          <a:p>
            <a:pPr algn="just">
              <a:buNone/>
            </a:pPr>
            <a:r>
              <a:rPr lang="it-IT" sz="3200" dirty="0" smtClean="0">
                <a:solidFill>
                  <a:schemeClr val="tx2">
                    <a:lumMod val="50000"/>
                  </a:schemeClr>
                </a:solidFill>
              </a:rPr>
              <a:t>C’è bisogno che la pratica cristiana guidi la riflessione in un lento lavoro di costruzione di un </a:t>
            </a:r>
            <a:r>
              <a:rPr lang="it-IT" sz="3200" dirty="0" smtClean="0">
                <a:solidFill>
                  <a:srgbClr val="C00000"/>
                </a:solidFill>
              </a:rPr>
              <a:t>nuovo modello di essere Chiesa</a:t>
            </a:r>
            <a:r>
              <a:rPr lang="it-IT" sz="3200" dirty="0" smtClean="0">
                <a:solidFill>
                  <a:schemeClr val="tx2">
                    <a:lumMod val="50000"/>
                  </a:schemeClr>
                </a:solidFill>
              </a:rPr>
              <a:t>, che eviti gli scogli del settarismo e della “religione civile”, e permetta in un contesto post-ideologico come l’attuale di continuare a mantenere la forma di una Chiesa missionaria. In altri termini, la Chiesa ha bisogno, dentro la varietà delle sue figure, di non perdere il volto di Chiesa “domestica, popolare”. </a:t>
            </a:r>
            <a:r>
              <a:rPr lang="it-IT" sz="3200" dirty="0" smtClean="0">
                <a:solidFill>
                  <a:srgbClr val="C00000"/>
                </a:solidFill>
              </a:rPr>
              <a:t>(n. 9)</a:t>
            </a:r>
            <a:endParaRPr lang="it-IT" sz="32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40768"/>
            <a:ext cx="8435280" cy="5184576"/>
          </a:xfrm>
        </p:spPr>
        <p:txBody>
          <a:bodyPr>
            <a:noAutofit/>
          </a:bodyPr>
          <a:lstStyle/>
          <a:p>
            <a:pPr algn="just">
              <a:buNone/>
            </a:pPr>
            <a:r>
              <a:rPr lang="it-IT" sz="2800" dirty="0" smtClean="0">
                <a:solidFill>
                  <a:schemeClr val="bg2">
                    <a:lumMod val="10000"/>
                  </a:schemeClr>
                </a:solidFill>
              </a:rPr>
              <a:t>Il soggetto della trasmissione della fede è la Chiesa tutta intera, che si manifesta nelle </a:t>
            </a:r>
            <a:r>
              <a:rPr lang="it-IT" sz="2800" dirty="0" smtClean="0">
                <a:solidFill>
                  <a:srgbClr val="C00000"/>
                </a:solidFill>
              </a:rPr>
              <a:t>Chiese locali</a:t>
            </a:r>
            <a:r>
              <a:rPr lang="it-IT" sz="2800" dirty="0" smtClean="0">
                <a:solidFill>
                  <a:schemeClr val="bg2">
                    <a:lumMod val="10000"/>
                  </a:schemeClr>
                </a:solidFill>
              </a:rPr>
              <a:t>. L’annuncio, la trasmissione e l’esperienza vissuta del Vangelo si realizzano in esse. Più ancora, </a:t>
            </a:r>
            <a:r>
              <a:rPr lang="it-IT" sz="2800" dirty="0" smtClean="0">
                <a:solidFill>
                  <a:srgbClr val="FF0000"/>
                </a:solidFill>
              </a:rPr>
              <a:t>le stesse Chiese locali, oltre che soggetto, sono anche il frutto di questa azione di annuncio del Vangelo e di trasmissione della fede</a:t>
            </a:r>
            <a:r>
              <a:rPr lang="it-IT" sz="2800" dirty="0" smtClean="0">
                <a:solidFill>
                  <a:schemeClr val="bg2">
                    <a:lumMod val="10000"/>
                  </a:schemeClr>
                </a:solidFill>
              </a:rPr>
              <a:t>, come ci ricorda l’esperienza delle prime comunità cristiane: lo Spirito raccoglie i credenti attorno alle comunità che vivono in modo fervente la loro fede, nutrendosi dell’ascolto della parola degli Apostoli e dell’Eucaristia, e spendendo la loro vita nell’annuncio del Regno di Dio. </a:t>
            </a:r>
            <a:r>
              <a:rPr lang="it-IT" sz="2800" dirty="0" smtClean="0">
                <a:solidFill>
                  <a:srgbClr val="C00000"/>
                </a:solidFill>
              </a:rPr>
              <a:t>(n. 15)</a:t>
            </a:r>
            <a:endParaRPr lang="it-IT" sz="2800" dirty="0">
              <a:solidFill>
                <a:srgbClr val="C00000"/>
              </a:solidFill>
            </a:endParaRPr>
          </a:p>
        </p:txBody>
      </p:sp>
      <p:sp>
        <p:nvSpPr>
          <p:cNvPr id="4" name="Titolo 2"/>
          <p:cNvSpPr>
            <a:spLocks noGrp="1"/>
          </p:cNvSpPr>
          <p:nvPr>
            <p:ph type="title"/>
          </p:nvPr>
        </p:nvSpPr>
        <p:spPr/>
        <p:txBody>
          <a:bodyPr>
            <a:normAutofit/>
          </a:bodyPr>
          <a:lstStyle/>
          <a:p>
            <a:r>
              <a:rPr lang="it-IT" sz="2400" cap="small" dirty="0" smtClean="0">
                <a:solidFill>
                  <a:srgbClr val="C00000"/>
                </a:solidFill>
              </a:rPr>
              <a:t>Sinodo dei Vescovi, </a:t>
            </a:r>
            <a:r>
              <a:rPr lang="it-IT" sz="2400" dirty="0" smtClean="0">
                <a:solidFill>
                  <a:srgbClr val="C00000"/>
                </a:solidFill>
              </a:rPr>
              <a:t>XIII Assemblea Generale Ordinaria</a:t>
            </a:r>
            <a:r>
              <a:rPr lang="it-IT" sz="2400" i="1" dirty="0" smtClean="0">
                <a:solidFill>
                  <a:srgbClr val="C00000"/>
                </a:solidFill>
              </a:rPr>
              <a:t>.</a:t>
            </a:r>
            <a:r>
              <a:rPr lang="it-IT" sz="2400" dirty="0" smtClean="0">
                <a:solidFill>
                  <a:srgbClr val="C00000"/>
                </a:solidFill>
              </a:rPr>
              <a:t> </a:t>
            </a:r>
            <a:br>
              <a:rPr lang="it-IT" sz="2400" dirty="0" smtClean="0">
                <a:solidFill>
                  <a:srgbClr val="C00000"/>
                </a:solidFill>
              </a:rPr>
            </a:br>
            <a:r>
              <a:rPr lang="it-IT" sz="2400" i="1" dirty="0" smtClean="0">
                <a:solidFill>
                  <a:srgbClr val="C00000"/>
                </a:solidFill>
              </a:rPr>
              <a:t>La nuova evangelizzazione per la trasmissione della fede cristiana. </a:t>
            </a:r>
            <a:r>
              <a:rPr lang="it-IT" sz="2400" dirty="0" smtClean="0">
                <a:solidFill>
                  <a:srgbClr val="C00000"/>
                </a:solidFill>
              </a:rPr>
              <a:t>Lineamenta, 2 febbraio 2011.</a:t>
            </a:r>
            <a:endParaRPr lang="it-IT" sz="2400"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412776"/>
            <a:ext cx="8568952" cy="5256584"/>
          </a:xfrm>
        </p:spPr>
        <p:txBody>
          <a:bodyPr>
            <a:noAutofit/>
          </a:bodyPr>
          <a:lstStyle/>
          <a:p>
            <a:pPr algn="just">
              <a:buNone/>
            </a:pPr>
            <a:r>
              <a:rPr lang="it-IT" sz="3200" dirty="0" smtClean="0">
                <a:solidFill>
                  <a:srgbClr val="002060"/>
                </a:solidFill>
                <a:latin typeface="Chiller" pitchFamily="82" charset="0"/>
              </a:rPr>
              <a:t>Ogni </a:t>
            </a:r>
            <a:r>
              <a:rPr lang="it-IT" sz="3200" dirty="0" smtClean="0">
                <a:solidFill>
                  <a:srgbClr val="C00000"/>
                </a:solidFill>
                <a:latin typeface="Chiller" pitchFamily="82" charset="0"/>
              </a:rPr>
              <a:t>Chiesa particolare</a:t>
            </a:r>
            <a:r>
              <a:rPr lang="it-IT" sz="3200" dirty="0" smtClean="0">
                <a:solidFill>
                  <a:srgbClr val="002060"/>
                </a:solidFill>
                <a:latin typeface="Chiller" pitchFamily="82" charset="0"/>
              </a:rPr>
              <a:t>, porzione della Chiesa Cattolica sotto la guida del suo Vescovo, è anch’essa chiamata alla conversione missionaria. Essa è il soggetto dell’evangelizzazione (…)È la Chiesa incarnata in uno spazio determinato, provvista di tutti i mezzi di salvezza donati da Cristo, però con un volto locale. La sua gioia di comunicare Gesù Cristo si esprime tanto nella sua preoccupazione di annunciarlo in altri luoghi più bisognosi, quanto in una costante uscita verso le periferie del proprio territorio o verso i nuovi ambiti socio-culturali. Si impegna a stare sempre lì dove maggiormente mancano la luce e la vita del Risorto. </a:t>
            </a:r>
            <a:endParaRPr lang="it-IT" sz="3200" dirty="0">
              <a:solidFill>
                <a:srgbClr val="002060"/>
              </a:solidFill>
              <a:latin typeface="Chiller" pitchFamily="82" charset="0"/>
            </a:endParaRPr>
          </a:p>
        </p:txBody>
      </p:sp>
      <p:sp>
        <p:nvSpPr>
          <p:cNvPr id="5" name="Titolo 2"/>
          <p:cNvSpPr>
            <a:spLocks noGrp="1"/>
          </p:cNvSpPr>
          <p:nvPr>
            <p:ph type="title"/>
          </p:nvPr>
        </p:nvSpPr>
        <p:spPr/>
        <p:txBody>
          <a:bodyPr>
            <a:normAutofit fontScale="90000"/>
          </a:bodyPr>
          <a:lstStyle/>
          <a:p>
            <a:pPr algn="ctr"/>
            <a:r>
              <a:rPr lang="it-IT" sz="6600" dirty="0" err="1" smtClean="0">
                <a:solidFill>
                  <a:schemeClr val="accent4">
                    <a:lumMod val="50000"/>
                  </a:schemeClr>
                </a:solidFill>
              </a:rPr>
              <a:t>Evangelii</a:t>
            </a:r>
            <a:r>
              <a:rPr lang="it-IT" sz="6600" dirty="0" smtClean="0">
                <a:solidFill>
                  <a:schemeClr val="accent4">
                    <a:lumMod val="50000"/>
                  </a:schemeClr>
                </a:solidFill>
              </a:rPr>
              <a:t> </a:t>
            </a:r>
            <a:r>
              <a:rPr lang="it-IT" sz="6600" dirty="0" err="1" smtClean="0">
                <a:solidFill>
                  <a:schemeClr val="accent4">
                    <a:lumMod val="50000"/>
                  </a:schemeClr>
                </a:solidFill>
              </a:rPr>
              <a:t>gaudium</a:t>
            </a:r>
            <a:r>
              <a:rPr lang="it-IT" sz="6600" dirty="0" smtClean="0">
                <a:solidFill>
                  <a:schemeClr val="accent4">
                    <a:lumMod val="50000"/>
                  </a:schemeClr>
                </a:solidFill>
              </a:rPr>
              <a:t> n. 30</a:t>
            </a:r>
            <a:endParaRPr lang="it-IT" sz="6600" dirty="0">
              <a:solidFill>
                <a:schemeClr val="accent4">
                  <a:lumMod val="50000"/>
                </a:schemeClr>
              </a:solidFill>
            </a:endParaRPr>
          </a:p>
        </p:txBody>
      </p:sp>
    </p:spTree>
  </p:cSld>
  <p:clrMapOvr>
    <a:masterClrMapping/>
  </p:clrMapOvr>
  <p:transition spd="slow">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268760"/>
            <a:ext cx="8229600" cy="5112568"/>
          </a:xfrm>
        </p:spPr>
        <p:txBody>
          <a:bodyPr>
            <a:noAutofit/>
          </a:bodyPr>
          <a:lstStyle/>
          <a:p>
            <a:pPr algn="just">
              <a:buNone/>
            </a:pPr>
            <a:r>
              <a:rPr lang="it-IT" sz="4000" dirty="0" smtClean="0">
                <a:solidFill>
                  <a:srgbClr val="002060"/>
                </a:solidFill>
                <a:latin typeface="Chiller" pitchFamily="82" charset="0"/>
              </a:rPr>
              <a:t>L’evangelizzazione è compito della Chiesa. Ma questo soggetto dell’evangelizzazione è ben più di una istituzione organica e gerarchica, poiché anzitutto è un popolo in cammino verso Dio. Si tratta certamente di un </a:t>
            </a:r>
            <a:r>
              <a:rPr lang="it-IT" sz="4000" i="1" dirty="0" smtClean="0">
                <a:solidFill>
                  <a:srgbClr val="002060"/>
                </a:solidFill>
                <a:latin typeface="Chiller" pitchFamily="82" charset="0"/>
              </a:rPr>
              <a:t>mistero</a:t>
            </a:r>
            <a:r>
              <a:rPr lang="it-IT" sz="4000" dirty="0" smtClean="0">
                <a:solidFill>
                  <a:srgbClr val="002060"/>
                </a:solidFill>
                <a:latin typeface="Chiller" pitchFamily="82" charset="0"/>
              </a:rPr>
              <a:t> che affonda le sue radici nella Trinità, ma che ha la sua concretezza storica in un popolo pellegrino ed evangelizzatore, che trascende sempre ogni pur necessaria espressione istituzionale. </a:t>
            </a:r>
            <a:endParaRPr lang="it-IT" sz="4000" dirty="0">
              <a:solidFill>
                <a:srgbClr val="002060"/>
              </a:solidFill>
              <a:latin typeface="Chiller" pitchFamily="82" charset="0"/>
            </a:endParaRPr>
          </a:p>
        </p:txBody>
      </p:sp>
      <p:sp>
        <p:nvSpPr>
          <p:cNvPr id="3" name="Titolo 2"/>
          <p:cNvSpPr>
            <a:spLocks noGrp="1"/>
          </p:cNvSpPr>
          <p:nvPr>
            <p:ph type="title"/>
          </p:nvPr>
        </p:nvSpPr>
        <p:spPr>
          <a:xfrm>
            <a:off x="457200" y="152400"/>
            <a:ext cx="8229600" cy="1044352"/>
          </a:xfrm>
        </p:spPr>
        <p:txBody>
          <a:bodyPr>
            <a:normAutofit fontScale="90000"/>
          </a:bodyPr>
          <a:lstStyle/>
          <a:p>
            <a:r>
              <a:rPr lang="it-IT" sz="6600" dirty="0" err="1" smtClean="0">
                <a:solidFill>
                  <a:schemeClr val="accent4">
                    <a:lumMod val="50000"/>
                  </a:schemeClr>
                </a:solidFill>
              </a:rPr>
              <a:t>Evangelii</a:t>
            </a:r>
            <a:r>
              <a:rPr lang="it-IT" sz="6600" dirty="0" smtClean="0">
                <a:solidFill>
                  <a:schemeClr val="accent4">
                    <a:lumMod val="50000"/>
                  </a:schemeClr>
                </a:solidFill>
              </a:rPr>
              <a:t> </a:t>
            </a:r>
            <a:r>
              <a:rPr lang="it-IT" sz="6600" dirty="0" err="1" smtClean="0">
                <a:solidFill>
                  <a:schemeClr val="accent4">
                    <a:lumMod val="50000"/>
                  </a:schemeClr>
                </a:solidFill>
              </a:rPr>
              <a:t>gaudium</a:t>
            </a:r>
            <a:r>
              <a:rPr lang="it-IT" sz="6600" dirty="0" smtClean="0">
                <a:solidFill>
                  <a:schemeClr val="accent4">
                    <a:lumMod val="50000"/>
                  </a:schemeClr>
                </a:solidFill>
              </a:rPr>
              <a:t> n. 111</a:t>
            </a:r>
            <a:endParaRPr lang="it-IT" sz="6600" dirty="0">
              <a:solidFill>
                <a:schemeClr val="accent4">
                  <a:lumMod val="50000"/>
                </a:schemeClr>
              </a:solidFill>
            </a:endParaRPr>
          </a:p>
        </p:txBody>
      </p:sp>
    </p:spTree>
  </p:cSld>
  <p:clrMapOvr>
    <a:masterClrMapping/>
  </p:clrMapOvr>
  <p:transition spd="slow">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4000" dirty="0" smtClean="0">
                <a:solidFill>
                  <a:srgbClr val="002060"/>
                </a:solidFill>
                <a:latin typeface="Chiller" pitchFamily="82" charset="0"/>
              </a:rPr>
              <a:t>Essere Chiesa significa essere Popolo di Dio, in accordo con il grande progetto d’amore del Padre. Questo implica essere il fermento di Dio in mezzo all’umanità. Vuol dire annunciare e portare la salvezza di Dio in questo nostro mondo, che spesso si perde, che ha bisogno di avere risposte che incoraggino, che diano speranza, che diano nuovo vigore nel cammino.</a:t>
            </a:r>
            <a:endParaRPr lang="it-IT" sz="4000" dirty="0">
              <a:solidFill>
                <a:srgbClr val="002060"/>
              </a:solidFill>
              <a:latin typeface="Chiller" pitchFamily="82" charset="0"/>
            </a:endParaRPr>
          </a:p>
        </p:txBody>
      </p:sp>
      <p:sp>
        <p:nvSpPr>
          <p:cNvPr id="3" name="Titolo 2"/>
          <p:cNvSpPr>
            <a:spLocks noGrp="1"/>
          </p:cNvSpPr>
          <p:nvPr>
            <p:ph type="title"/>
          </p:nvPr>
        </p:nvSpPr>
        <p:spPr/>
        <p:txBody>
          <a:bodyPr>
            <a:normAutofit/>
          </a:bodyPr>
          <a:lstStyle/>
          <a:p>
            <a:r>
              <a:rPr lang="it-IT" sz="6000" dirty="0" err="1" smtClean="0">
                <a:solidFill>
                  <a:schemeClr val="accent4">
                    <a:lumMod val="50000"/>
                  </a:schemeClr>
                </a:solidFill>
              </a:rPr>
              <a:t>Evangelii</a:t>
            </a:r>
            <a:r>
              <a:rPr lang="it-IT" sz="6000" dirty="0" smtClean="0">
                <a:solidFill>
                  <a:schemeClr val="accent4">
                    <a:lumMod val="50000"/>
                  </a:schemeClr>
                </a:solidFill>
              </a:rPr>
              <a:t> </a:t>
            </a:r>
            <a:r>
              <a:rPr lang="it-IT" sz="6000" dirty="0" err="1" smtClean="0">
                <a:solidFill>
                  <a:schemeClr val="accent4">
                    <a:lumMod val="50000"/>
                  </a:schemeClr>
                </a:solidFill>
              </a:rPr>
              <a:t>gaudium</a:t>
            </a:r>
            <a:r>
              <a:rPr lang="it-IT" sz="6000" dirty="0" smtClean="0">
                <a:solidFill>
                  <a:schemeClr val="accent4">
                    <a:lumMod val="50000"/>
                  </a:schemeClr>
                </a:solidFill>
              </a:rPr>
              <a:t> n. 114</a:t>
            </a:r>
            <a:endParaRPr lang="it-IT" sz="6000" dirty="0"/>
          </a:p>
        </p:txBody>
      </p:sp>
    </p:spTree>
  </p:cSld>
  <p:clrMapOvr>
    <a:masterClrMapping/>
  </p:clrMapOvr>
  <p:transition spd="slow">
    <p:plu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3600" dirty="0" smtClean="0">
                <a:solidFill>
                  <a:srgbClr val="002060"/>
                </a:solidFill>
                <a:latin typeface="Chiller" pitchFamily="82" charset="0"/>
              </a:rPr>
              <a:t>Questo Popolo di Dio si incarna nei popoli della Terra, ciascuno dei quali ha la propria </a:t>
            </a:r>
            <a:r>
              <a:rPr lang="it-IT" sz="3600" dirty="0" smtClean="0">
                <a:solidFill>
                  <a:srgbClr val="C00000"/>
                </a:solidFill>
                <a:latin typeface="Chiller" pitchFamily="82" charset="0"/>
              </a:rPr>
              <a:t>cultura</a:t>
            </a:r>
            <a:r>
              <a:rPr lang="it-IT" sz="3600" dirty="0" smtClean="0">
                <a:solidFill>
                  <a:srgbClr val="002060"/>
                </a:solidFill>
                <a:latin typeface="Chiller" pitchFamily="82" charset="0"/>
              </a:rPr>
              <a:t>. La nozione di cultura è uno strumento prezioso per comprendere le diverse espressioni della vita cristiana presenti nel Popolo di Dio. Si tratta dello stile di vita di una determinata società, del modo peculiare che hanno i suoi membri di </a:t>
            </a:r>
            <a:r>
              <a:rPr lang="it-IT" sz="3600" dirty="0" smtClean="0">
                <a:solidFill>
                  <a:srgbClr val="C00000"/>
                </a:solidFill>
                <a:latin typeface="Chiller" pitchFamily="82" charset="0"/>
              </a:rPr>
              <a:t>relazionarsi tra loro, con le altre creature e con Dio</a:t>
            </a:r>
            <a:r>
              <a:rPr lang="it-IT" sz="3600" dirty="0" smtClean="0">
                <a:solidFill>
                  <a:srgbClr val="002060"/>
                </a:solidFill>
                <a:latin typeface="Chiller" pitchFamily="82" charset="0"/>
              </a:rPr>
              <a:t>. Intesa così, la cultura comprende la totalità della vita di un popolo.</a:t>
            </a:r>
            <a:endParaRPr lang="it-IT" sz="3600" dirty="0">
              <a:solidFill>
                <a:srgbClr val="002060"/>
              </a:solidFill>
              <a:latin typeface="Chiller" pitchFamily="82" charset="0"/>
            </a:endParaRPr>
          </a:p>
        </p:txBody>
      </p:sp>
      <p:sp>
        <p:nvSpPr>
          <p:cNvPr id="3" name="Titolo 2"/>
          <p:cNvSpPr>
            <a:spLocks noGrp="1"/>
          </p:cNvSpPr>
          <p:nvPr>
            <p:ph type="title"/>
          </p:nvPr>
        </p:nvSpPr>
        <p:spPr/>
        <p:txBody>
          <a:bodyPr>
            <a:normAutofit/>
          </a:bodyPr>
          <a:lstStyle/>
          <a:p>
            <a:r>
              <a:rPr lang="it-IT" sz="6000" dirty="0" err="1" smtClean="0">
                <a:solidFill>
                  <a:schemeClr val="accent4">
                    <a:lumMod val="50000"/>
                  </a:schemeClr>
                </a:solidFill>
              </a:rPr>
              <a:t>Evangelii</a:t>
            </a:r>
            <a:r>
              <a:rPr lang="it-IT" sz="6000" dirty="0" smtClean="0">
                <a:solidFill>
                  <a:schemeClr val="accent4">
                    <a:lumMod val="50000"/>
                  </a:schemeClr>
                </a:solidFill>
              </a:rPr>
              <a:t> </a:t>
            </a:r>
            <a:r>
              <a:rPr lang="it-IT" sz="6000" dirty="0" err="1" smtClean="0">
                <a:solidFill>
                  <a:schemeClr val="accent4">
                    <a:lumMod val="50000"/>
                  </a:schemeClr>
                </a:solidFill>
              </a:rPr>
              <a:t>gaudium</a:t>
            </a:r>
            <a:r>
              <a:rPr lang="it-IT" sz="6000" dirty="0" smtClean="0">
                <a:solidFill>
                  <a:schemeClr val="accent4">
                    <a:lumMod val="50000"/>
                  </a:schemeClr>
                </a:solidFill>
              </a:rPr>
              <a:t> n. 115</a:t>
            </a:r>
            <a:endParaRPr lang="it-IT" sz="6000" dirty="0"/>
          </a:p>
        </p:txBody>
      </p:sp>
    </p:spTree>
  </p:cSld>
  <p:clrMapOvr>
    <a:masterClrMapping/>
  </p:clrMapOvr>
  <p:transition spd="slow">
    <p:plu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4000" dirty="0" smtClean="0">
                <a:solidFill>
                  <a:srgbClr val="002060"/>
                </a:solidFill>
                <a:latin typeface="Chiller" pitchFamily="82" charset="0"/>
              </a:rPr>
              <a:t>Quando una comunità accoglie l’annuncio della salvezza, lo Spirito Santo ne feconda la cultura con la forza trasformante del Vangelo. In modo che, come possiamo vedere nella storia della Chiesa, </a:t>
            </a:r>
            <a:r>
              <a:rPr lang="it-IT" sz="4000" dirty="0" smtClean="0">
                <a:solidFill>
                  <a:srgbClr val="FF0000"/>
                </a:solidFill>
                <a:latin typeface="Chiller" pitchFamily="82" charset="0"/>
              </a:rPr>
              <a:t>il cristianesimo non dispone di un unico modello culturale</a:t>
            </a:r>
            <a:r>
              <a:rPr lang="it-IT" sz="4000" dirty="0" smtClean="0">
                <a:solidFill>
                  <a:srgbClr val="002060"/>
                </a:solidFill>
                <a:latin typeface="Chiller" pitchFamily="82" charset="0"/>
              </a:rPr>
              <a:t>, bensì, porterà anche il volto delle tante culture e dei tanti popoli in cui è accolto e radicato.</a:t>
            </a:r>
            <a:endParaRPr lang="it-IT" sz="4000" dirty="0">
              <a:solidFill>
                <a:srgbClr val="002060"/>
              </a:solidFill>
              <a:latin typeface="Chiller" pitchFamily="82" charset="0"/>
            </a:endParaRPr>
          </a:p>
        </p:txBody>
      </p:sp>
      <p:sp>
        <p:nvSpPr>
          <p:cNvPr id="3" name="Titolo 2"/>
          <p:cNvSpPr>
            <a:spLocks noGrp="1"/>
          </p:cNvSpPr>
          <p:nvPr>
            <p:ph type="title"/>
          </p:nvPr>
        </p:nvSpPr>
        <p:spPr/>
        <p:txBody>
          <a:bodyPr>
            <a:normAutofit/>
          </a:bodyPr>
          <a:lstStyle/>
          <a:p>
            <a:r>
              <a:rPr lang="it-IT" sz="6000" dirty="0" err="1" smtClean="0">
                <a:solidFill>
                  <a:schemeClr val="accent4">
                    <a:lumMod val="50000"/>
                  </a:schemeClr>
                </a:solidFill>
              </a:rPr>
              <a:t>Evangelii</a:t>
            </a:r>
            <a:r>
              <a:rPr lang="it-IT" sz="6000" dirty="0" smtClean="0">
                <a:solidFill>
                  <a:schemeClr val="accent4">
                    <a:lumMod val="50000"/>
                  </a:schemeClr>
                </a:solidFill>
              </a:rPr>
              <a:t> </a:t>
            </a:r>
            <a:r>
              <a:rPr lang="it-IT" sz="6000" dirty="0" err="1" smtClean="0">
                <a:solidFill>
                  <a:schemeClr val="accent4">
                    <a:lumMod val="50000"/>
                  </a:schemeClr>
                </a:solidFill>
              </a:rPr>
              <a:t>gaudium</a:t>
            </a:r>
            <a:r>
              <a:rPr lang="it-IT" sz="6000" dirty="0" smtClean="0">
                <a:solidFill>
                  <a:schemeClr val="accent4">
                    <a:lumMod val="50000"/>
                  </a:schemeClr>
                </a:solidFill>
              </a:rPr>
              <a:t> n. 116</a:t>
            </a:r>
            <a:endParaRPr lang="it-IT" sz="6000" dirty="0"/>
          </a:p>
        </p:txBody>
      </p:sp>
    </p:spTree>
  </p:cSld>
  <p:clrMapOvr>
    <a:masterClrMapping/>
  </p:clrMapOvr>
  <p:transition spd="slow">
    <p:plu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40768"/>
            <a:ext cx="8229600" cy="4755232"/>
          </a:xfrm>
        </p:spPr>
        <p:txBody>
          <a:bodyPr>
            <a:noAutofit/>
          </a:bodyPr>
          <a:lstStyle/>
          <a:p>
            <a:pPr>
              <a:buNone/>
            </a:pPr>
            <a:r>
              <a:rPr lang="it-IT" sz="4400" dirty="0" smtClean="0">
                <a:solidFill>
                  <a:srgbClr val="002060"/>
                </a:solidFill>
                <a:latin typeface="Chiller" pitchFamily="82" charset="0"/>
              </a:rPr>
              <a:t>Se ben intesa, la diversità culturale non minaccia l’unità della Chiesa. È lo </a:t>
            </a:r>
            <a:r>
              <a:rPr lang="it-IT" sz="4400" dirty="0" smtClean="0">
                <a:solidFill>
                  <a:srgbClr val="FF0000"/>
                </a:solidFill>
                <a:latin typeface="Chiller" pitchFamily="82" charset="0"/>
              </a:rPr>
              <a:t>Spirito Santo</a:t>
            </a:r>
            <a:r>
              <a:rPr lang="it-IT" sz="4400" dirty="0" smtClean="0">
                <a:solidFill>
                  <a:srgbClr val="002060"/>
                </a:solidFill>
                <a:latin typeface="Chiller" pitchFamily="82" charset="0"/>
              </a:rPr>
              <a:t>, inviato dal Padre e dal Figlio, che trasforma i nostri cuori e ci rende capaci di entrare nella comunione perfetta della Santissima Trinità, dove ogni cosa trova la sua unità. Egli costruisce la comunione e l’armonia del Popolo di Dio.</a:t>
            </a:r>
            <a:endParaRPr lang="it-IT" sz="4400" dirty="0">
              <a:solidFill>
                <a:srgbClr val="002060"/>
              </a:solidFill>
              <a:latin typeface="Chiller" pitchFamily="82" charset="0"/>
            </a:endParaRPr>
          </a:p>
        </p:txBody>
      </p:sp>
      <p:sp>
        <p:nvSpPr>
          <p:cNvPr id="3" name="Titolo 2"/>
          <p:cNvSpPr>
            <a:spLocks noGrp="1"/>
          </p:cNvSpPr>
          <p:nvPr>
            <p:ph type="title"/>
          </p:nvPr>
        </p:nvSpPr>
        <p:spPr>
          <a:xfrm>
            <a:off x="457200" y="152400"/>
            <a:ext cx="8229600" cy="972344"/>
          </a:xfrm>
        </p:spPr>
        <p:txBody>
          <a:bodyPr>
            <a:normAutofit fontScale="90000"/>
          </a:bodyPr>
          <a:lstStyle/>
          <a:p>
            <a:r>
              <a:rPr lang="it-IT" sz="6000" dirty="0" err="1" smtClean="0">
                <a:solidFill>
                  <a:schemeClr val="accent4">
                    <a:lumMod val="50000"/>
                  </a:schemeClr>
                </a:solidFill>
              </a:rPr>
              <a:t>Evangelii</a:t>
            </a:r>
            <a:r>
              <a:rPr lang="it-IT" sz="6000" dirty="0" smtClean="0">
                <a:solidFill>
                  <a:schemeClr val="accent4">
                    <a:lumMod val="50000"/>
                  </a:schemeClr>
                </a:solidFill>
              </a:rPr>
              <a:t> </a:t>
            </a:r>
            <a:r>
              <a:rPr lang="it-IT" sz="6000" dirty="0" err="1" smtClean="0">
                <a:solidFill>
                  <a:schemeClr val="accent4">
                    <a:lumMod val="50000"/>
                  </a:schemeClr>
                </a:solidFill>
              </a:rPr>
              <a:t>gaudium</a:t>
            </a:r>
            <a:r>
              <a:rPr lang="it-IT" sz="6000" dirty="0" smtClean="0">
                <a:solidFill>
                  <a:schemeClr val="accent4">
                    <a:lumMod val="50000"/>
                  </a:schemeClr>
                </a:solidFill>
              </a:rPr>
              <a:t> n. 117</a:t>
            </a:r>
            <a:endParaRPr lang="it-IT" sz="6000" dirty="0"/>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412776"/>
            <a:ext cx="8352928" cy="5112568"/>
          </a:xfrm>
        </p:spPr>
        <p:txBody>
          <a:bodyPr>
            <a:normAutofit lnSpcReduction="10000"/>
          </a:bodyPr>
          <a:lstStyle/>
          <a:p>
            <a:pPr algn="just">
              <a:buNone/>
            </a:pPr>
            <a:r>
              <a:rPr lang="it-IT" dirty="0" smtClean="0">
                <a:solidFill>
                  <a:schemeClr val="accent5">
                    <a:lumMod val="50000"/>
                  </a:schemeClr>
                </a:solidFill>
                <a:latin typeface="Eras Bold ITC" pitchFamily="34" charset="0"/>
              </a:rPr>
              <a:t>Il Cristo annunzia prima di tutto un Regno, il Regno di Dio, il quale è tanto importante, rispetto a lui, che tutto diventa «il resto», che è «dato in aggiunta» . Solo il Regno è dunque assoluto e rende relativa ogni altra cosa. Il Signore si compiace di descrivere, sotto innumerevoli forme diverse, la felicità di appartenere a questo Regno, felicità paradossale fatta di cose che il mondo rifiuta; le esigenze del Regno e la sua </a:t>
            </a:r>
            <a:r>
              <a:rPr lang="it-IT" i="1" dirty="0" smtClean="0">
                <a:solidFill>
                  <a:schemeClr val="accent5">
                    <a:lumMod val="50000"/>
                  </a:schemeClr>
                </a:solidFill>
                <a:latin typeface="Eras Bold ITC" pitchFamily="34" charset="0"/>
              </a:rPr>
              <a:t>Magna </a:t>
            </a:r>
            <a:r>
              <a:rPr lang="it-IT" i="1" dirty="0" err="1" smtClean="0">
                <a:solidFill>
                  <a:schemeClr val="accent5">
                    <a:lumMod val="50000"/>
                  </a:schemeClr>
                </a:solidFill>
                <a:latin typeface="Eras Bold ITC" pitchFamily="34" charset="0"/>
              </a:rPr>
              <a:t>Charta</a:t>
            </a:r>
            <a:r>
              <a:rPr lang="it-IT" dirty="0" smtClean="0">
                <a:solidFill>
                  <a:schemeClr val="accent5">
                    <a:lumMod val="50000"/>
                  </a:schemeClr>
                </a:solidFill>
                <a:latin typeface="Eras Bold ITC" pitchFamily="34" charset="0"/>
              </a:rPr>
              <a:t>, gli araldi del Regno, i suoi misteri; i suoi piccoli, la vigilanza e la fedeltà richieste a chiunque attende il suo avvento definitivo.</a:t>
            </a:r>
            <a:endParaRPr lang="it-IT" i="1" dirty="0">
              <a:solidFill>
                <a:schemeClr val="accent5">
                  <a:lumMod val="50000"/>
                </a:schemeClr>
              </a:solidFill>
              <a:latin typeface="Eras Bold ITC" pitchFamily="34" charset="0"/>
            </a:endParaRPr>
          </a:p>
        </p:txBody>
      </p:sp>
      <p:sp>
        <p:nvSpPr>
          <p:cNvPr id="3" name="Titolo 2"/>
          <p:cNvSpPr>
            <a:spLocks noGrp="1"/>
          </p:cNvSpPr>
          <p:nvPr>
            <p:ph type="title"/>
          </p:nvPr>
        </p:nvSpPr>
        <p:spPr/>
        <p:txBody>
          <a:bodyPr>
            <a:normAutofit/>
          </a:bodyPr>
          <a:lstStyle/>
          <a:p>
            <a:pPr algn="ctr"/>
            <a:r>
              <a:rPr lang="it-IT" sz="6000" dirty="0" err="1" smtClean="0">
                <a:solidFill>
                  <a:srgbClr val="002060"/>
                </a:solidFill>
                <a:latin typeface="Imprint MT Shadow" pitchFamily="82" charset="0"/>
              </a:rPr>
              <a:t>Evangelii</a:t>
            </a:r>
            <a:r>
              <a:rPr lang="it-IT" sz="6000" dirty="0" smtClean="0">
                <a:solidFill>
                  <a:srgbClr val="002060"/>
                </a:solidFill>
                <a:latin typeface="Imprint MT Shadow" pitchFamily="82" charset="0"/>
              </a:rPr>
              <a:t> </a:t>
            </a:r>
            <a:r>
              <a:rPr lang="it-IT" sz="6000" dirty="0" err="1" smtClean="0">
                <a:solidFill>
                  <a:srgbClr val="002060"/>
                </a:solidFill>
                <a:latin typeface="Imprint MT Shadow" pitchFamily="82" charset="0"/>
              </a:rPr>
              <a:t>nuntiandi</a:t>
            </a:r>
            <a:r>
              <a:rPr lang="it-IT" sz="6000" dirty="0" smtClean="0">
                <a:solidFill>
                  <a:srgbClr val="002060"/>
                </a:solidFill>
                <a:latin typeface="Imprint MT Shadow" pitchFamily="82" charset="0"/>
              </a:rPr>
              <a:t> n.8</a:t>
            </a:r>
            <a:endParaRPr lang="it-IT" sz="6000" dirty="0">
              <a:solidFill>
                <a:srgbClr val="002060"/>
              </a:solidFill>
              <a:latin typeface="Imprint MT Shadow" pitchFamily="82" charset="0"/>
            </a:endParaRPr>
          </a:p>
        </p:txBody>
      </p:sp>
    </p:spTree>
  </p:cSld>
  <p:clrMapOvr>
    <a:masterClrMapping/>
  </p:clrMapOvr>
  <p:transition spd="slow">
    <p:plu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Autofit/>
          </a:bodyPr>
          <a:lstStyle/>
          <a:p>
            <a:pPr>
              <a:buNone/>
            </a:pPr>
            <a:r>
              <a:rPr lang="it-IT" sz="4000" dirty="0" smtClean="0">
                <a:solidFill>
                  <a:schemeClr val="accent6">
                    <a:lumMod val="50000"/>
                  </a:schemeClr>
                </a:solidFill>
                <a:latin typeface="Chiller" pitchFamily="82" charset="0"/>
              </a:rPr>
              <a:t>La </a:t>
            </a:r>
            <a:r>
              <a:rPr lang="it-IT" sz="4000" dirty="0" smtClean="0">
                <a:solidFill>
                  <a:srgbClr val="FF0000"/>
                </a:solidFill>
                <a:latin typeface="Chiller" pitchFamily="82" charset="0"/>
              </a:rPr>
              <a:t>nuova evangelizzazione </a:t>
            </a:r>
            <a:r>
              <a:rPr lang="it-IT" sz="4000" dirty="0" smtClean="0">
                <a:solidFill>
                  <a:schemeClr val="accent6">
                    <a:lumMod val="50000"/>
                  </a:schemeClr>
                </a:solidFill>
                <a:latin typeface="Chiller" pitchFamily="82" charset="0"/>
              </a:rPr>
              <a:t>deve implicare un nuovo protagonismo di ciascuno dei battezzati. Questa convinzione si trasforma in un appello diretto ad ogni cristiano, perché nessuno rinunci al proprio impegno di evangelizzazione, dal momento che, se uno ha realmente fatto esperienza dell’amore di Dio che lo salva, non ha bisogno di molto tempo di preparazione per andare ad annunciarlo</a:t>
            </a:r>
            <a:endParaRPr lang="it-IT" sz="4000" dirty="0">
              <a:solidFill>
                <a:schemeClr val="accent6">
                  <a:lumMod val="50000"/>
                </a:schemeClr>
              </a:solidFill>
              <a:latin typeface="Chiller" pitchFamily="82" charset="0"/>
            </a:endParaRPr>
          </a:p>
        </p:txBody>
      </p:sp>
      <p:sp>
        <p:nvSpPr>
          <p:cNvPr id="3" name="Titolo 2"/>
          <p:cNvSpPr>
            <a:spLocks noGrp="1"/>
          </p:cNvSpPr>
          <p:nvPr>
            <p:ph type="title"/>
          </p:nvPr>
        </p:nvSpPr>
        <p:spPr>
          <a:xfrm>
            <a:off x="457200" y="152400"/>
            <a:ext cx="8229600" cy="972344"/>
          </a:xfrm>
        </p:spPr>
        <p:txBody>
          <a:bodyPr>
            <a:normAutofit fontScale="90000"/>
          </a:bodyPr>
          <a:lstStyle/>
          <a:p>
            <a:r>
              <a:rPr lang="it-IT" sz="6000" dirty="0" err="1" smtClean="0">
                <a:solidFill>
                  <a:schemeClr val="accent4">
                    <a:lumMod val="50000"/>
                  </a:schemeClr>
                </a:solidFill>
              </a:rPr>
              <a:t>Evangelii</a:t>
            </a:r>
            <a:r>
              <a:rPr lang="it-IT" sz="6000" dirty="0" smtClean="0">
                <a:solidFill>
                  <a:schemeClr val="accent4">
                    <a:lumMod val="50000"/>
                  </a:schemeClr>
                </a:solidFill>
              </a:rPr>
              <a:t> </a:t>
            </a:r>
            <a:r>
              <a:rPr lang="it-IT" sz="6000" dirty="0" err="1" smtClean="0">
                <a:solidFill>
                  <a:schemeClr val="accent4">
                    <a:lumMod val="50000"/>
                  </a:schemeClr>
                </a:solidFill>
              </a:rPr>
              <a:t>gaudium</a:t>
            </a:r>
            <a:r>
              <a:rPr lang="it-IT" sz="6000" dirty="0" smtClean="0">
                <a:solidFill>
                  <a:schemeClr val="accent4">
                    <a:lumMod val="50000"/>
                  </a:schemeClr>
                </a:solidFill>
              </a:rPr>
              <a:t> n. 117</a:t>
            </a:r>
            <a:endParaRPr lang="it-IT" sz="6000" dirty="0"/>
          </a:p>
        </p:txBody>
      </p:sp>
    </p:spTree>
  </p:cSld>
  <p:clrMapOvr>
    <a:masterClrMapping/>
  </p:clrMapOvr>
  <p:transition spd="slow">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929336"/>
          </a:xfrm>
        </p:spPr>
        <p:txBody>
          <a:bodyPr>
            <a:normAutofit fontScale="85000" lnSpcReduction="20000"/>
          </a:bodyPr>
          <a:lstStyle/>
          <a:p>
            <a:pPr>
              <a:buNone/>
            </a:pPr>
            <a:r>
              <a:rPr lang="it-IT" sz="3000" dirty="0" smtClean="0"/>
              <a:t>Il </a:t>
            </a:r>
            <a:r>
              <a:rPr lang="it-IT" sz="3000" dirty="0" smtClean="0">
                <a:solidFill>
                  <a:schemeClr val="accent5">
                    <a:lumMod val="75000"/>
                  </a:schemeClr>
                </a:solidFill>
              </a:rPr>
              <a:t>Dicastero per </a:t>
            </a:r>
            <a:r>
              <a:rPr lang="it-IT" sz="3000" dirty="0" smtClean="0">
                <a:solidFill>
                  <a:schemeClr val="accent5">
                    <a:lumMod val="75000"/>
                  </a:schemeClr>
                </a:solidFill>
              </a:rPr>
              <a:t>l’evangelizzazione </a:t>
            </a:r>
            <a:r>
              <a:rPr lang="it-IT" sz="3000" dirty="0" smtClean="0"/>
              <a:t>è stato istituito da papa </a:t>
            </a:r>
            <a:r>
              <a:rPr lang="it-IT" sz="3000" dirty="0" smtClean="0">
                <a:solidFill>
                  <a:srgbClr val="FF0000"/>
                </a:solidFill>
              </a:rPr>
              <a:t>Francesco</a:t>
            </a:r>
            <a:r>
              <a:rPr lang="it-IT" sz="3000" dirty="0" smtClean="0"/>
              <a:t> con la costituzione apostolica </a:t>
            </a:r>
            <a:r>
              <a:rPr lang="it-IT" sz="3000" i="1" dirty="0" err="1" smtClean="0"/>
              <a:t>Praedicate</a:t>
            </a:r>
            <a:r>
              <a:rPr lang="it-IT" sz="3000" i="1" dirty="0" smtClean="0"/>
              <a:t> </a:t>
            </a:r>
            <a:r>
              <a:rPr lang="it-IT" sz="3000" i="1" dirty="0" err="1" smtClean="0"/>
              <a:t>evangelium</a:t>
            </a:r>
            <a:r>
              <a:rPr lang="it-IT" sz="3000" dirty="0" smtClean="0"/>
              <a:t>, promulgata il 19 marzo 2022. </a:t>
            </a:r>
          </a:p>
          <a:p>
            <a:pPr>
              <a:buNone/>
            </a:pPr>
            <a:r>
              <a:rPr lang="it-IT" sz="3000" dirty="0" smtClean="0"/>
              <a:t>Accorpa due precedenti istituzioni curiali:</a:t>
            </a:r>
          </a:p>
          <a:p>
            <a:pPr>
              <a:buNone/>
            </a:pPr>
            <a:r>
              <a:rPr lang="it-IT" sz="3000" dirty="0" smtClean="0"/>
              <a:t>La </a:t>
            </a:r>
            <a:r>
              <a:rPr lang="it-IT" sz="3000" dirty="0" smtClean="0">
                <a:solidFill>
                  <a:srgbClr val="7030A0"/>
                </a:solidFill>
              </a:rPr>
              <a:t>Congregazione per  l’evangelizzazione dei popoli </a:t>
            </a:r>
            <a:r>
              <a:rPr lang="it-IT" sz="3000" dirty="0" smtClean="0"/>
              <a:t> (</a:t>
            </a:r>
            <a:r>
              <a:rPr lang="it-IT" sz="3000" i="1" dirty="0" err="1" smtClean="0"/>
              <a:t>Congregatio</a:t>
            </a:r>
            <a:r>
              <a:rPr lang="it-IT" sz="3000" i="1" dirty="0" smtClean="0"/>
              <a:t> pro </a:t>
            </a:r>
            <a:r>
              <a:rPr lang="it-IT" sz="3000" i="1" dirty="0" err="1" smtClean="0"/>
              <a:t>gentium</a:t>
            </a:r>
            <a:r>
              <a:rPr lang="it-IT" sz="3000" i="1" dirty="0" smtClean="0"/>
              <a:t> </a:t>
            </a:r>
            <a:r>
              <a:rPr lang="it-IT" sz="3000" i="1" dirty="0" err="1" smtClean="0"/>
              <a:t>evangelizatione</a:t>
            </a:r>
            <a:r>
              <a:rPr lang="it-IT" sz="3000" i="1" dirty="0" smtClean="0"/>
              <a:t>)</a:t>
            </a:r>
            <a:r>
              <a:rPr lang="it-IT" sz="3000" dirty="0" smtClean="0"/>
              <a:t>, istituita il 15 agosto 1967, con la bolla di </a:t>
            </a:r>
            <a:r>
              <a:rPr lang="it-IT" sz="3000" dirty="0" smtClean="0">
                <a:solidFill>
                  <a:srgbClr val="FF0000"/>
                </a:solidFill>
              </a:rPr>
              <a:t>Paolo</a:t>
            </a:r>
            <a:r>
              <a:rPr lang="it-IT" sz="3000" dirty="0" smtClean="0">
                <a:solidFill>
                  <a:srgbClr val="FF0000"/>
                </a:solidFill>
                <a:hlinkClick r:id="rId2" tooltip="Papa Paolo VI"/>
              </a:rPr>
              <a:t> </a:t>
            </a:r>
            <a:r>
              <a:rPr lang="it-IT" sz="3000" dirty="0" smtClean="0">
                <a:solidFill>
                  <a:srgbClr val="FF0000"/>
                </a:solidFill>
              </a:rPr>
              <a:t>VI</a:t>
            </a:r>
            <a:r>
              <a:rPr lang="it-IT" sz="3000" dirty="0" smtClean="0"/>
              <a:t> </a:t>
            </a:r>
            <a:r>
              <a:rPr lang="it-IT" sz="3000" i="1" dirty="0" err="1" smtClean="0"/>
              <a:t>Immortalis</a:t>
            </a:r>
            <a:r>
              <a:rPr lang="it-IT" sz="3000" i="1" dirty="0" smtClean="0"/>
              <a:t> Dei</a:t>
            </a:r>
            <a:r>
              <a:rPr lang="it-IT" sz="3000" dirty="0" smtClean="0"/>
              <a:t>, che a sua volta sostituiva la storica </a:t>
            </a:r>
            <a:r>
              <a:rPr lang="it-IT" sz="3000" i="1" dirty="0" err="1" smtClean="0"/>
              <a:t>Congregatio</a:t>
            </a:r>
            <a:r>
              <a:rPr lang="it-IT" sz="3000" i="1" dirty="0" smtClean="0"/>
              <a:t> de Propaganda Fide</a:t>
            </a:r>
            <a:r>
              <a:rPr lang="it-IT" sz="3000" dirty="0" smtClean="0"/>
              <a:t>, eretta nel </a:t>
            </a:r>
            <a:r>
              <a:rPr lang="it-IT" sz="3000" dirty="0" smtClean="0"/>
              <a:t>1622 da Gregorio XV con la bolla </a:t>
            </a:r>
            <a:r>
              <a:rPr lang="it-IT" sz="3000" i="1" dirty="0" smtClean="0"/>
              <a:t>Inscrutabili </a:t>
            </a:r>
            <a:r>
              <a:rPr lang="it-IT" sz="3000" i="1" dirty="0" err="1" smtClean="0"/>
              <a:t>divinae</a:t>
            </a:r>
            <a:r>
              <a:rPr lang="it-IT" sz="3000" dirty="0" smtClean="0"/>
              <a:t>;</a:t>
            </a:r>
            <a:endParaRPr lang="it-IT" sz="3000" dirty="0" smtClean="0"/>
          </a:p>
          <a:p>
            <a:pPr>
              <a:buNone/>
            </a:pPr>
            <a:r>
              <a:rPr lang="it-IT" sz="3000" dirty="0" smtClean="0"/>
              <a:t>Il  </a:t>
            </a:r>
            <a:r>
              <a:rPr lang="it-IT" sz="3000" dirty="0" smtClean="0">
                <a:solidFill>
                  <a:srgbClr val="7030A0"/>
                </a:solidFill>
              </a:rPr>
              <a:t>Pontificio consiglio per la promozione della nuova evangelizzazione</a:t>
            </a:r>
            <a:r>
              <a:rPr lang="it-IT" sz="3000" dirty="0" smtClean="0"/>
              <a:t>, istituito da  </a:t>
            </a:r>
            <a:r>
              <a:rPr lang="it-IT" sz="3000" dirty="0" smtClean="0">
                <a:solidFill>
                  <a:srgbClr val="FF0000"/>
                </a:solidFill>
              </a:rPr>
              <a:t>papa Benedetto </a:t>
            </a:r>
            <a:r>
              <a:rPr lang="it-IT" sz="3000" dirty="0" err="1" smtClean="0">
                <a:solidFill>
                  <a:srgbClr val="FF0000"/>
                </a:solidFill>
              </a:rPr>
              <a:t>XVI</a:t>
            </a:r>
            <a:r>
              <a:rPr lang="it-IT" sz="3000" dirty="0" smtClean="0">
                <a:solidFill>
                  <a:srgbClr val="FF0000"/>
                </a:solidFill>
              </a:rPr>
              <a:t> </a:t>
            </a:r>
            <a:r>
              <a:rPr lang="it-IT" sz="3000" dirty="0" smtClean="0"/>
              <a:t>nel 2010.</a:t>
            </a:r>
          </a:p>
          <a:p>
            <a:endParaRPr lang="it-IT" dirty="0"/>
          </a:p>
        </p:txBody>
      </p:sp>
      <p:sp>
        <p:nvSpPr>
          <p:cNvPr id="3" name="Titolo 2"/>
          <p:cNvSpPr>
            <a:spLocks noGrp="1"/>
          </p:cNvSpPr>
          <p:nvPr>
            <p:ph type="title"/>
          </p:nvPr>
        </p:nvSpPr>
        <p:spPr/>
        <p:txBody>
          <a:bodyPr>
            <a:normAutofit/>
          </a:bodyPr>
          <a:lstStyle/>
          <a:p>
            <a:pPr algn="ctr"/>
            <a:r>
              <a:rPr lang="it-IT" sz="6000" dirty="0" smtClean="0">
                <a:solidFill>
                  <a:srgbClr val="FF0000"/>
                </a:solidFill>
              </a:rPr>
              <a:t>EPILOGO</a:t>
            </a:r>
            <a:endParaRPr lang="it-IT" sz="6000" dirty="0">
              <a:solidFill>
                <a:srgbClr val="FF0000"/>
              </a:solidFill>
            </a:endParaRPr>
          </a:p>
        </p:txBody>
      </p:sp>
    </p:spTree>
    <p:extLst>
      <p:ext uri="{BB962C8B-B14F-4D97-AF65-F5344CB8AC3E}">
        <p14:creationId xmlns:p14="http://schemas.microsoft.com/office/powerpoint/2010/main" val="1362031496"/>
      </p:ext>
    </p:extLst>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None/>
            </a:pPr>
            <a:r>
              <a:rPr lang="it-IT" sz="3600" dirty="0" smtClean="0">
                <a:solidFill>
                  <a:schemeClr val="accent6">
                    <a:lumMod val="50000"/>
                  </a:schemeClr>
                </a:solidFill>
              </a:rPr>
              <a:t>Dopo di lui, gli apostoli, Paolo e i discepoli, vengono identificati come i messaggeri che portano un annuncio di salvezza e di gioia. In un famoso passo della </a:t>
            </a:r>
            <a:r>
              <a:rPr lang="it-IT" sz="3600" i="1" dirty="0" smtClean="0">
                <a:solidFill>
                  <a:srgbClr val="7030A0"/>
                </a:solidFill>
              </a:rPr>
              <a:t>Lettera ai Romani</a:t>
            </a:r>
            <a:r>
              <a:rPr lang="it-IT" sz="3600" dirty="0" smtClean="0">
                <a:solidFill>
                  <a:schemeClr val="accent6">
                    <a:lumMod val="50000"/>
                  </a:schemeClr>
                </a:solidFill>
              </a:rPr>
              <a:t>, l’apostolo riprende il brano di Isaia e lo applica a tutti i cristiani che annunciano il Vangelo.</a:t>
            </a:r>
            <a:endParaRPr lang="it-IT" sz="3600" dirty="0">
              <a:solidFill>
                <a:schemeClr val="accent6">
                  <a:lumMod val="50000"/>
                </a:schemeClr>
              </a:solidFill>
            </a:endParaRPr>
          </a:p>
        </p:txBody>
      </p:sp>
      <p:sp>
        <p:nvSpPr>
          <p:cNvPr id="4" name="Titolo 1"/>
          <p:cNvSpPr>
            <a:spLocks noGrp="1"/>
          </p:cNvSpPr>
          <p:nvPr>
            <p:ph type="title"/>
          </p:nvPr>
        </p:nvSpPr>
        <p:spPr>
          <a:ln>
            <a:solidFill>
              <a:schemeClr val="accent3">
                <a:lumMod val="50000"/>
              </a:schemeClr>
            </a:solidFill>
          </a:ln>
          <a:effectLst/>
        </p:spPr>
        <p:txBody>
          <a:bodyPr>
            <a:normAutofit/>
          </a:bodyPr>
          <a:lstStyle/>
          <a:p>
            <a:pPr algn="ctr"/>
            <a:r>
              <a:rPr lang="it-IT" sz="7200" dirty="0" smtClean="0">
                <a:solidFill>
                  <a:schemeClr val="accent2">
                    <a:lumMod val="50000"/>
                  </a:schemeClr>
                </a:solidFill>
                <a:latin typeface="Chiller" pitchFamily="82" charset="0"/>
              </a:rPr>
              <a:t>EVANGELIZZARE</a:t>
            </a:r>
            <a:endParaRPr lang="it-IT" sz="7200" dirty="0">
              <a:solidFill>
                <a:schemeClr val="accent2">
                  <a:lumMod val="50000"/>
                </a:schemeClr>
              </a:solidFill>
              <a:latin typeface="Chiller" pitchFamily="82" charset="0"/>
            </a:endParaRPr>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99248"/>
          </a:xfrm>
        </p:spPr>
        <p:txBody>
          <a:bodyPr>
            <a:noAutofit/>
          </a:bodyPr>
          <a:lstStyle/>
          <a:p>
            <a:pPr>
              <a:buNone/>
            </a:pPr>
            <a:r>
              <a:rPr lang="it-IT" sz="3200" dirty="0" smtClean="0">
                <a:solidFill>
                  <a:schemeClr val="accent2">
                    <a:lumMod val="50000"/>
                  </a:schemeClr>
                </a:solidFill>
                <a:latin typeface="Tempus Sans ITC" pitchFamily="82" charset="0"/>
              </a:rPr>
              <a:t>Ora, come invocheranno colui nel quale non hanno creduto? </a:t>
            </a:r>
          </a:p>
          <a:p>
            <a:pPr>
              <a:buNone/>
            </a:pPr>
            <a:r>
              <a:rPr lang="it-IT" sz="3200" dirty="0" smtClean="0">
                <a:solidFill>
                  <a:schemeClr val="accent2">
                    <a:lumMod val="50000"/>
                  </a:schemeClr>
                </a:solidFill>
                <a:latin typeface="Tempus Sans ITC" pitchFamily="82" charset="0"/>
              </a:rPr>
              <a:t>Come crederanno in colui del quale non hanno sentito parlare? </a:t>
            </a:r>
          </a:p>
          <a:p>
            <a:pPr>
              <a:buNone/>
            </a:pPr>
            <a:r>
              <a:rPr lang="it-IT" sz="3200" dirty="0" smtClean="0">
                <a:solidFill>
                  <a:schemeClr val="accent2">
                    <a:lumMod val="50000"/>
                  </a:schemeClr>
                </a:solidFill>
                <a:latin typeface="Tempus Sans ITC" pitchFamily="82" charset="0"/>
              </a:rPr>
              <a:t>Come ne sentiranno parlare senza qualcuno che lo annunci? </a:t>
            </a:r>
          </a:p>
          <a:p>
            <a:pPr>
              <a:buNone/>
            </a:pPr>
            <a:r>
              <a:rPr lang="it-IT" sz="3200" dirty="0" smtClean="0">
                <a:solidFill>
                  <a:schemeClr val="accent2">
                    <a:lumMod val="50000"/>
                  </a:schemeClr>
                </a:solidFill>
                <a:latin typeface="Tempus Sans ITC" pitchFamily="82" charset="0"/>
              </a:rPr>
              <a:t>E come lo annunceranno, se non sono stati inviati? Come sta scritto: </a:t>
            </a:r>
          </a:p>
          <a:p>
            <a:pPr>
              <a:buNone/>
            </a:pPr>
            <a:r>
              <a:rPr lang="it-IT" sz="3200" i="1" dirty="0" smtClean="0">
                <a:solidFill>
                  <a:schemeClr val="accent2">
                    <a:lumMod val="50000"/>
                  </a:schemeClr>
                </a:solidFill>
                <a:latin typeface="Tempus Sans ITC" pitchFamily="82" charset="0"/>
              </a:rPr>
              <a:t>Quanto sono belli i piedi di coloro che recano un lieto annuncio di bene!</a:t>
            </a:r>
            <a:endParaRPr lang="it-IT" sz="3200" dirty="0">
              <a:solidFill>
                <a:schemeClr val="accent2">
                  <a:lumMod val="50000"/>
                </a:schemeClr>
              </a:solidFill>
              <a:latin typeface="Tempus Sans ITC" pitchFamily="82" charset="0"/>
            </a:endParaRPr>
          </a:p>
        </p:txBody>
      </p:sp>
      <p:sp>
        <p:nvSpPr>
          <p:cNvPr id="3" name="Titolo 2"/>
          <p:cNvSpPr>
            <a:spLocks noGrp="1"/>
          </p:cNvSpPr>
          <p:nvPr>
            <p:ph type="title"/>
          </p:nvPr>
        </p:nvSpPr>
        <p:spPr>
          <a:xfrm>
            <a:off x="457200" y="152400"/>
            <a:ext cx="8229600" cy="972344"/>
          </a:xfrm>
        </p:spPr>
        <p:txBody>
          <a:bodyPr/>
          <a:lstStyle/>
          <a:p>
            <a:pPr algn="ctr"/>
            <a:r>
              <a:rPr lang="it-IT" dirty="0" err="1" smtClean="0">
                <a:solidFill>
                  <a:srgbClr val="C00000"/>
                </a:solidFill>
              </a:rPr>
              <a:t>Rm</a:t>
            </a:r>
            <a:r>
              <a:rPr lang="it-IT" dirty="0" smtClean="0">
                <a:solidFill>
                  <a:srgbClr val="C00000"/>
                </a:solidFill>
              </a:rPr>
              <a:t> 10, 14-15</a:t>
            </a:r>
            <a:endParaRPr lang="it-IT" dirty="0">
              <a:solidFill>
                <a:srgbClr val="C00000"/>
              </a:solidFill>
            </a:endParaRPr>
          </a:p>
        </p:txBody>
      </p:sp>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1036</TotalTime>
  <Words>3523</Words>
  <Application>Microsoft Office PowerPoint</Application>
  <PresentationFormat>Presentazione su schermo (4:3)</PresentationFormat>
  <Paragraphs>172</Paragraphs>
  <Slides>71</Slides>
  <Notes>1</Notes>
  <HiddenSlides>0</HiddenSlides>
  <MMClips>0</MMClips>
  <ScaleCrop>false</ScaleCrop>
  <HeadingPairs>
    <vt:vector size="4" baseType="variant">
      <vt:variant>
        <vt:lpstr>Tema</vt:lpstr>
      </vt:variant>
      <vt:variant>
        <vt:i4>1</vt:i4>
      </vt:variant>
      <vt:variant>
        <vt:lpstr>Titoli diapositive</vt:lpstr>
      </vt:variant>
      <vt:variant>
        <vt:i4>71</vt:i4>
      </vt:variant>
    </vt:vector>
  </HeadingPairs>
  <TitlesOfParts>
    <vt:vector size="72" baseType="lpstr">
      <vt:lpstr>Carta</vt:lpstr>
      <vt:lpstr>ISSRM “San Michele Arcangelo”</vt:lpstr>
      <vt:lpstr>EVANGELIZZARE</vt:lpstr>
      <vt:lpstr>EVANGELIZZARE</vt:lpstr>
      <vt:lpstr>EVANGELIZZARE</vt:lpstr>
      <vt:lpstr>Is 61,1              Lc 4, 16-20 </vt:lpstr>
      <vt:lpstr>EVANGELIZZARE</vt:lpstr>
      <vt:lpstr>Evangelii nuntiandi n.8</vt:lpstr>
      <vt:lpstr>EVANGELIZZARE</vt:lpstr>
      <vt:lpstr>Rm 10, 14-15</vt:lpstr>
      <vt:lpstr>Presentazione standard di PowerPoint</vt:lpstr>
      <vt:lpstr>Presentazione standard di PowerPoint</vt:lpstr>
      <vt:lpstr>Presentazione standard di PowerPoint</vt:lpstr>
      <vt:lpstr>Presentazione standard di PowerPoint</vt:lpstr>
      <vt:lpstr>EVANGELIZZAZIONE</vt:lpstr>
      <vt:lpstr>EVANGELIZZAZIONE</vt:lpstr>
      <vt:lpstr>EVANGELIZZAZIONE</vt:lpstr>
      <vt:lpstr>EVANGELIZZAZIONE</vt:lpstr>
      <vt:lpstr>EVANGELIZZAZIONE</vt:lpstr>
      <vt:lpstr>EVANGELIZZAZIONE</vt:lpstr>
      <vt:lpstr>EVANGELIZZAZIONE</vt:lpstr>
      <vt:lpstr>EVANGELIZZAZIONE</vt:lpstr>
      <vt:lpstr>EVANGELII NUNTIANDI  n. 14</vt:lpstr>
      <vt:lpstr>EVANGELII NUNTIANDI  n. 15</vt:lpstr>
      <vt:lpstr>EVANGELII NUNTIANDI  n. 18</vt:lpstr>
      <vt:lpstr>EVANGELII NUNTIANDI  n. 19</vt:lpstr>
      <vt:lpstr>EVANGELII NUNTIANDI  n. 20</vt:lpstr>
      <vt:lpstr>CONTENUTO E METODO</vt:lpstr>
      <vt:lpstr>CONTENUTO E METODO</vt:lpstr>
      <vt:lpstr>CONTENUTO E METODO</vt:lpstr>
      <vt:lpstr>CONTENUTO E METODO</vt:lpstr>
      <vt:lpstr>CONTENUTO E METODO</vt:lpstr>
      <vt:lpstr>ISSRM “San Michele Arcangelo”</vt:lpstr>
      <vt:lpstr>NUOVA EVANGELIZZAZIONE</vt:lpstr>
      <vt:lpstr>Presentazione standard di PowerPoint</vt:lpstr>
      <vt:lpstr>NUOVA EVANGELIZZAZIONE</vt:lpstr>
      <vt:lpstr>Presentazione standard di PowerPoint</vt:lpstr>
      <vt:lpstr>Presentazione standard di PowerPoint</vt:lpstr>
      <vt:lpstr>Discorso di Giovanni Paolo II a Nowa Huta,   9 giugno 1979</vt:lpstr>
      <vt:lpstr>Presentazione standard di PowerPoint</vt:lpstr>
      <vt:lpstr>   Discorso di Giovanni Paolo II all’assemblea del CELAM,  Haiti 9 marzo 1983</vt:lpstr>
      <vt:lpstr>Giovanni Paolo II, Enciclica  Redemptoris missio, sul mandato missionario, 7 dicembre 1990</vt:lpstr>
      <vt:lpstr>Presentazione standard di PowerPoint</vt:lpstr>
      <vt:lpstr>Benedetto XVI, Motu proprio Ubicumque et semper,  per l’istituzione del Pontificio Consiglio per la promozione della nuova evangelizzazione, 21 settembre 2010 </vt:lpstr>
      <vt:lpstr>Presentazione standard di PowerPoint</vt:lpstr>
      <vt:lpstr>Sinodo dei Vescovi, XIII Assemblea Generale Ordinaria.  La nuova evangelizzazione per la trasmissione della fede cristiana. Lineamenta, 2 febbraio 2011.</vt:lpstr>
      <vt:lpstr>Sinodo dei Vescovi, XIII Assemblea Generale Ordinaria.  La nuova evangelizzazione per la trasmissione della fede cristiana. Lineamenta, 2 febbraio 2011.</vt:lpstr>
      <vt:lpstr>Presentazione standard di PowerPoint</vt:lpstr>
      <vt:lpstr>Sinodo dei Vescovi, XIII Assemblea Generale Ordinaria.  La nuova evangelizzazione per la trasmissione della fede cristiana. Lineamenta, 2 febbraio 2011.</vt:lpstr>
      <vt:lpstr>Presentazione standard di PowerPoint</vt:lpstr>
      <vt:lpstr>Sinodo dei Vescovi, XIII Assemblea Generale Ordinaria.  La nuova evangelizzazione per la trasmissione della fede cristiana. Lineamenta, 2 febbraio 2011.</vt:lpstr>
      <vt:lpstr>Presentazione standard di PowerPoint</vt:lpstr>
      <vt:lpstr>Sinodo dei Vescovi, XIII Assemblea Generale Ordinaria.  La nuova evangelizzazione per la trasmissione della fede cristiana. Lineamenta, 2 febbraio 2011.</vt:lpstr>
      <vt:lpstr>Presentazione standard di PowerPoint</vt:lpstr>
      <vt:lpstr>Sinodo dei Vescovi, XIII Assemblea Generale Ordinaria.  La nuova evangelizzazione per la trasmissione della fede cristiana. Lineamenta, 2 febbraio 2011.</vt:lpstr>
      <vt:lpstr>Presentazione standard di PowerPoint</vt:lpstr>
      <vt:lpstr>Presentazione standard di PowerPoint</vt:lpstr>
      <vt:lpstr>Sinodo dei Vescovi, XIII Assemblea Generale Ordinaria.  La nuova evangelizzazione per la trasmissione della fede cristiana. Lineamenta, 2 febbraio 2011.</vt:lpstr>
      <vt:lpstr>Presentazione standard di PowerPoint</vt:lpstr>
      <vt:lpstr>Sinodo dei Vescovi, XIII Assemblea Generale Ordinaria.  La nuova evangelizzazione per la trasmissione della fede cristiana. Lineamenta, 2 febbraio 2011.</vt:lpstr>
      <vt:lpstr>Sinodo dei Vescovi, XIII Assemblea Generale Ordinaria.  La nuova evangelizzazione per la trasmissione della fede cristiana. Lineamenta, 2 febbraio 2011.</vt:lpstr>
      <vt:lpstr>Sinodo dei Vescovi, XIII Assemblea Generale Ordinaria.  La nuova evangelizzazione per la trasmissione della fede cristiana. Lineamenta, 2 febbraio 2011.</vt:lpstr>
      <vt:lpstr>Sinodo dei Vescovi, XIII Assemblea Generale Ordinaria.  La nuova evangelizzazione per la trasmissione della fede cristiana. Lineamenta, 2 febbraio 2011.</vt:lpstr>
      <vt:lpstr>Sinodo dei Vescovi, XIII Assemblea Generale Ordinaria.  La nuova evangelizzazione per la trasmissione della fede cristiana. Lineamenta, 2 febbraio 2011.</vt:lpstr>
      <vt:lpstr>Evangelii gaudium n. 30</vt:lpstr>
      <vt:lpstr>Evangelii gaudium n. 111</vt:lpstr>
      <vt:lpstr>Evangelii gaudium n. 114</vt:lpstr>
      <vt:lpstr>Evangelii gaudium n. 115</vt:lpstr>
      <vt:lpstr>Evangelii gaudium n. 116</vt:lpstr>
      <vt:lpstr>Evangelii gaudium n. 117</vt:lpstr>
      <vt:lpstr>Evangelii gaudium n. 117</vt:lpstr>
      <vt:lpstr>EPILOGO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109</cp:revision>
  <dcterms:created xsi:type="dcterms:W3CDTF">2020-12-10T15:06:12Z</dcterms:created>
  <dcterms:modified xsi:type="dcterms:W3CDTF">2024-12-17T16:42:00Z</dcterms:modified>
</cp:coreProperties>
</file>