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3" r:id="rId25"/>
  </p:sldIdLst>
  <p:sldSz cx="18288000" cy="10287000"/>
  <p:notesSz cx="6858000" cy="9144000"/>
  <p:embeddedFontLst>
    <p:embeddedFont>
      <p:font typeface="Abys" pitchFamily="2" charset="0"/>
      <p:regular r:id="rId26"/>
    </p:embeddedFont>
    <p:embeddedFont>
      <p:font typeface="Fibre" panose="02000506060000020004" pitchFamily="2" charset="77"/>
      <p:regular r:id="rId27"/>
      <p:bold r:id="rId28"/>
    </p:embeddedFont>
    <p:embeddedFont>
      <p:font typeface="Lazydog" pitchFamily="2" charset="0"/>
      <p:regular r:id="rId29"/>
    </p:embeddedFont>
    <p:embeddedFont>
      <p:font typeface="Quicksand Bold" pitchFamily="2" charset="77"/>
      <p:regular r:id="rId30"/>
      <p:bold r:id="rId31"/>
    </p:embeddedFont>
    <p:embeddedFont>
      <p:font typeface="Quicksand Semi-Bold" pitchFamily="2" charset="77"/>
      <p:regular r:id="rId32"/>
      <p:bold r:id="rId33"/>
    </p:embeddedFont>
    <p:embeddedFont>
      <p:font typeface="Raleway Bold" panose="020B0803030101060003" pitchFamily="34" charset="77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94" autoAdjust="0"/>
  </p:normalViewPr>
  <p:slideViewPr>
    <p:cSldViewPr>
      <p:cViewPr varScale="1">
        <p:scale>
          <a:sx n="80" d="100"/>
          <a:sy n="80" d="100"/>
        </p:scale>
        <p:origin x="824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4.svg"/><Relationship Id="rId21" Type="http://schemas.openxmlformats.org/officeDocument/2006/relationships/image" Target="../media/image13.pn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10" Type="http://schemas.openxmlformats.org/officeDocument/2006/relationships/image" Target="../media/image7.png"/><Relationship Id="rId19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10" Type="http://schemas.openxmlformats.org/officeDocument/2006/relationships/image" Target="../media/image48.png"/><Relationship Id="rId4" Type="http://schemas.openxmlformats.org/officeDocument/2006/relationships/image" Target="../media/image27.png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svg"/><Relationship Id="rId7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10" Type="http://schemas.openxmlformats.org/officeDocument/2006/relationships/image" Target="../media/image49.png"/><Relationship Id="rId4" Type="http://schemas.openxmlformats.org/officeDocument/2006/relationships/image" Target="../media/image27.png"/><Relationship Id="rId9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4.svg"/><Relationship Id="rId10" Type="http://schemas.openxmlformats.org/officeDocument/2006/relationships/image" Target="../media/image8.svg"/><Relationship Id="rId4" Type="http://schemas.openxmlformats.org/officeDocument/2006/relationships/image" Target="../media/image43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54.png"/><Relationship Id="rId12" Type="http://schemas.openxmlformats.org/officeDocument/2006/relationships/image" Target="../media/image1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11.png"/><Relationship Id="rId5" Type="http://schemas.openxmlformats.org/officeDocument/2006/relationships/image" Target="../media/image52.png"/><Relationship Id="rId10" Type="http://schemas.openxmlformats.org/officeDocument/2006/relationships/image" Target="../media/image8.svg"/><Relationship Id="rId4" Type="http://schemas.openxmlformats.org/officeDocument/2006/relationships/image" Target="../media/image51.png"/><Relationship Id="rId9" Type="http://schemas.openxmlformats.org/officeDocument/2006/relationships/image" Target="../media/image7.png"/><Relationship Id="rId1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60.svg"/><Relationship Id="rId3" Type="http://schemas.openxmlformats.org/officeDocument/2006/relationships/image" Target="../media/image52.png"/><Relationship Id="rId7" Type="http://schemas.openxmlformats.org/officeDocument/2006/relationships/image" Target="../media/image7.pn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6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62.png"/><Relationship Id="rId10" Type="http://schemas.openxmlformats.org/officeDocument/2006/relationships/image" Target="../media/image57.jpeg"/><Relationship Id="rId4" Type="http://schemas.openxmlformats.org/officeDocument/2006/relationships/image" Target="../media/image53.sv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64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svg"/><Relationship Id="rId7" Type="http://schemas.openxmlformats.org/officeDocument/2006/relationships/image" Target="../media/image2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4.svg"/><Relationship Id="rId5" Type="http://schemas.openxmlformats.org/officeDocument/2006/relationships/image" Target="../media/image26.sv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28.sv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8.sv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12" Type="http://schemas.openxmlformats.org/officeDocument/2006/relationships/image" Target="../media/image28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svg"/><Relationship Id="rId4" Type="http://schemas.openxmlformats.org/officeDocument/2006/relationships/image" Target="../media/image8.sv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svg"/><Relationship Id="rId7" Type="http://schemas.openxmlformats.org/officeDocument/2006/relationships/image" Target="../media/image2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4.svg"/><Relationship Id="rId5" Type="http://schemas.openxmlformats.org/officeDocument/2006/relationships/image" Target="../media/image26.svg"/><Relationship Id="rId10" Type="http://schemas.openxmlformats.org/officeDocument/2006/relationships/image" Target="../media/image13.png"/><Relationship Id="rId4" Type="http://schemas.openxmlformats.org/officeDocument/2006/relationships/image" Target="../media/image25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28.svg"/><Relationship Id="rId4" Type="http://schemas.openxmlformats.org/officeDocument/2006/relationships/image" Target="../media/image4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526" y="821621"/>
            <a:ext cx="16644948" cy="8643757"/>
            <a:chOff x="0" y="0"/>
            <a:chExt cx="6236922" cy="3238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922" cy="3238847"/>
            </a:xfrm>
            <a:custGeom>
              <a:avLst/>
              <a:gdLst/>
              <a:ahLst/>
              <a:cxnLst/>
              <a:rect l="l" t="t" r="r" b="b"/>
              <a:pathLst>
                <a:path w="6236922" h="3238847">
                  <a:moveTo>
                    <a:pt x="1395" y="0"/>
                  </a:moveTo>
                  <a:lnTo>
                    <a:pt x="6235527" y="0"/>
                  </a:lnTo>
                  <a:cubicBezTo>
                    <a:pt x="6236298" y="0"/>
                    <a:pt x="6236922" y="625"/>
                    <a:pt x="6236922" y="1395"/>
                  </a:cubicBezTo>
                  <a:lnTo>
                    <a:pt x="6236922" y="3237452"/>
                  </a:lnTo>
                  <a:cubicBezTo>
                    <a:pt x="6236922" y="3238222"/>
                    <a:pt x="6236298" y="3238847"/>
                    <a:pt x="6235527" y="3238847"/>
                  </a:cubicBezTo>
                  <a:lnTo>
                    <a:pt x="1395" y="3238847"/>
                  </a:lnTo>
                  <a:cubicBezTo>
                    <a:pt x="625" y="3238847"/>
                    <a:pt x="0" y="3238222"/>
                    <a:pt x="0" y="3237452"/>
                  </a:cubicBezTo>
                  <a:lnTo>
                    <a:pt x="0" y="1395"/>
                  </a:lnTo>
                  <a:cubicBezTo>
                    <a:pt x="0" y="625"/>
                    <a:pt x="625" y="0"/>
                    <a:pt x="1395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236922" cy="3248372"/>
            </a:xfrm>
            <a:prstGeom prst="rect">
              <a:avLst/>
            </a:prstGeom>
          </p:spPr>
          <p:txBody>
            <a:bodyPr lIns="19016" tIns="19016" rIns="19016" bIns="19016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4542509" y="4802535"/>
            <a:ext cx="935619" cy="1890139"/>
          </a:xfrm>
          <a:custGeom>
            <a:avLst/>
            <a:gdLst/>
            <a:ahLst/>
            <a:cxnLst/>
            <a:rect l="l" t="t" r="r" b="b"/>
            <a:pathLst>
              <a:path w="935619" h="1890139">
                <a:moveTo>
                  <a:pt x="0" y="0"/>
                </a:moveTo>
                <a:lnTo>
                  <a:pt x="935619" y="0"/>
                </a:lnTo>
                <a:lnTo>
                  <a:pt x="935619" y="1890139"/>
                </a:lnTo>
                <a:lnTo>
                  <a:pt x="0" y="1890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2809872" y="4802535"/>
            <a:ext cx="935619" cy="1890139"/>
          </a:xfrm>
          <a:custGeom>
            <a:avLst/>
            <a:gdLst/>
            <a:ahLst/>
            <a:cxnLst/>
            <a:rect l="l" t="t" r="r" b="b"/>
            <a:pathLst>
              <a:path w="935619" h="1890139">
                <a:moveTo>
                  <a:pt x="0" y="0"/>
                </a:moveTo>
                <a:lnTo>
                  <a:pt x="935619" y="0"/>
                </a:lnTo>
                <a:lnTo>
                  <a:pt x="935619" y="1890139"/>
                </a:lnTo>
                <a:lnTo>
                  <a:pt x="0" y="1890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608635" y="-486809"/>
            <a:ext cx="2568645" cy="2514062"/>
          </a:xfrm>
          <a:custGeom>
            <a:avLst/>
            <a:gdLst/>
            <a:ahLst/>
            <a:cxnLst/>
            <a:rect l="l" t="t" r="r" b="b"/>
            <a:pathLst>
              <a:path w="2568645" h="2514062">
                <a:moveTo>
                  <a:pt x="0" y="0"/>
                </a:moveTo>
                <a:lnTo>
                  <a:pt x="2568646" y="0"/>
                </a:lnTo>
                <a:lnTo>
                  <a:pt x="2568646" y="2514062"/>
                </a:lnTo>
                <a:lnTo>
                  <a:pt x="0" y="2514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2632869" y="8904354"/>
            <a:ext cx="1606925" cy="2090310"/>
          </a:xfrm>
          <a:custGeom>
            <a:avLst/>
            <a:gdLst/>
            <a:ahLst/>
            <a:cxnLst/>
            <a:rect l="l" t="t" r="r" b="b"/>
            <a:pathLst>
              <a:path w="1606925" h="2090310">
                <a:moveTo>
                  <a:pt x="0" y="0"/>
                </a:moveTo>
                <a:lnTo>
                  <a:pt x="1606925" y="0"/>
                </a:lnTo>
                <a:lnTo>
                  <a:pt x="1606925" y="2090310"/>
                </a:lnTo>
                <a:lnTo>
                  <a:pt x="0" y="2090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3573165" y="8904354"/>
            <a:ext cx="2791732" cy="2090310"/>
          </a:xfrm>
          <a:custGeom>
            <a:avLst/>
            <a:gdLst/>
            <a:ahLst/>
            <a:cxnLst/>
            <a:rect l="l" t="t" r="r" b="b"/>
            <a:pathLst>
              <a:path w="2791732" h="2090310">
                <a:moveTo>
                  <a:pt x="0" y="0"/>
                </a:moveTo>
                <a:lnTo>
                  <a:pt x="2791733" y="0"/>
                </a:lnTo>
                <a:lnTo>
                  <a:pt x="2791733" y="2090310"/>
                </a:lnTo>
                <a:lnTo>
                  <a:pt x="0" y="20903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6143571" y="-486809"/>
            <a:ext cx="2611506" cy="1390627"/>
          </a:xfrm>
          <a:custGeom>
            <a:avLst/>
            <a:gdLst/>
            <a:ahLst/>
            <a:cxnLst/>
            <a:rect l="l" t="t" r="r" b="b"/>
            <a:pathLst>
              <a:path w="2611506" h="1390627">
                <a:moveTo>
                  <a:pt x="0" y="0"/>
                </a:moveTo>
                <a:lnTo>
                  <a:pt x="2611506" y="0"/>
                </a:lnTo>
                <a:lnTo>
                  <a:pt x="2611506" y="1390627"/>
                </a:lnTo>
                <a:lnTo>
                  <a:pt x="0" y="1390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6364898" y="1780118"/>
            <a:ext cx="1308750" cy="1702439"/>
          </a:xfrm>
          <a:custGeom>
            <a:avLst/>
            <a:gdLst/>
            <a:ahLst/>
            <a:cxnLst/>
            <a:rect l="l" t="t" r="r" b="b"/>
            <a:pathLst>
              <a:path w="1308750" h="1702439">
                <a:moveTo>
                  <a:pt x="0" y="0"/>
                </a:moveTo>
                <a:lnTo>
                  <a:pt x="1308750" y="0"/>
                </a:lnTo>
                <a:lnTo>
                  <a:pt x="1308750" y="1702439"/>
                </a:lnTo>
                <a:lnTo>
                  <a:pt x="0" y="1702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2027954">
            <a:off x="16252068" y="8582926"/>
            <a:ext cx="2491392" cy="2513384"/>
          </a:xfrm>
          <a:custGeom>
            <a:avLst/>
            <a:gdLst/>
            <a:ahLst/>
            <a:cxnLst/>
            <a:rect l="l" t="t" r="r" b="b"/>
            <a:pathLst>
              <a:path w="2491392" h="2513384">
                <a:moveTo>
                  <a:pt x="0" y="0"/>
                </a:moveTo>
                <a:lnTo>
                  <a:pt x="2491392" y="0"/>
                </a:lnTo>
                <a:lnTo>
                  <a:pt x="2491392" y="2513383"/>
                </a:lnTo>
                <a:lnTo>
                  <a:pt x="0" y="2513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10800000">
            <a:off x="2841777" y="309692"/>
            <a:ext cx="1189109" cy="1308511"/>
          </a:xfrm>
          <a:custGeom>
            <a:avLst/>
            <a:gdLst/>
            <a:ahLst/>
            <a:cxnLst/>
            <a:rect l="l" t="t" r="r" b="b"/>
            <a:pathLst>
              <a:path w="1189109" h="1308511">
                <a:moveTo>
                  <a:pt x="0" y="0"/>
                </a:moveTo>
                <a:lnTo>
                  <a:pt x="1189109" y="0"/>
                </a:lnTo>
                <a:lnTo>
                  <a:pt x="1189109" y="1308511"/>
                </a:lnTo>
                <a:lnTo>
                  <a:pt x="0" y="13085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4427718" y="3261071"/>
            <a:ext cx="9432565" cy="3838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91"/>
              </a:lnSpc>
            </a:pPr>
            <a:r>
              <a:rPr lang="en-US" sz="15145" spc="-363">
                <a:solidFill>
                  <a:srgbClr val="000000"/>
                </a:solidFill>
                <a:latin typeface="Fibre"/>
              </a:rPr>
              <a:t>IL PREGIUDIZIO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922258" y="383451"/>
            <a:ext cx="2215446" cy="645249"/>
          </a:xfrm>
          <a:custGeom>
            <a:avLst/>
            <a:gdLst/>
            <a:ahLst/>
            <a:cxnLst/>
            <a:rect l="l" t="t" r="r" b="b"/>
            <a:pathLst>
              <a:path w="2215446" h="645249">
                <a:moveTo>
                  <a:pt x="0" y="0"/>
                </a:moveTo>
                <a:lnTo>
                  <a:pt x="2215446" y="0"/>
                </a:lnTo>
                <a:lnTo>
                  <a:pt x="2215446" y="645249"/>
                </a:lnTo>
                <a:lnTo>
                  <a:pt x="0" y="6452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 flipH="1">
            <a:off x="-803463" y="2800817"/>
            <a:ext cx="2020564" cy="2342683"/>
          </a:xfrm>
          <a:custGeom>
            <a:avLst/>
            <a:gdLst/>
            <a:ahLst/>
            <a:cxnLst/>
            <a:rect l="l" t="t" r="r" b="b"/>
            <a:pathLst>
              <a:path w="2020564" h="2342683">
                <a:moveTo>
                  <a:pt x="2020564" y="0"/>
                </a:moveTo>
                <a:lnTo>
                  <a:pt x="0" y="0"/>
                </a:lnTo>
                <a:lnTo>
                  <a:pt x="0" y="2342683"/>
                </a:lnTo>
                <a:lnTo>
                  <a:pt x="2020564" y="2342683"/>
                </a:lnTo>
                <a:lnTo>
                  <a:pt x="20205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-1250161" y="8403641"/>
            <a:ext cx="2913962" cy="3091736"/>
          </a:xfrm>
          <a:custGeom>
            <a:avLst/>
            <a:gdLst/>
            <a:ahLst/>
            <a:cxnLst/>
            <a:rect l="l" t="t" r="r" b="b"/>
            <a:pathLst>
              <a:path w="2913962" h="3091736">
                <a:moveTo>
                  <a:pt x="0" y="0"/>
                </a:moveTo>
                <a:lnTo>
                  <a:pt x="2913961" y="0"/>
                </a:lnTo>
                <a:lnTo>
                  <a:pt x="2913961" y="3091736"/>
                </a:lnTo>
                <a:lnTo>
                  <a:pt x="0" y="30917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10922258" y="9447395"/>
            <a:ext cx="2215446" cy="2468463"/>
          </a:xfrm>
          <a:custGeom>
            <a:avLst/>
            <a:gdLst/>
            <a:ahLst/>
            <a:cxnLst/>
            <a:rect l="l" t="t" r="r" b="b"/>
            <a:pathLst>
              <a:path w="2215446" h="2468463">
                <a:moveTo>
                  <a:pt x="0" y="0"/>
                </a:moveTo>
                <a:lnTo>
                  <a:pt x="2215446" y="0"/>
                </a:lnTo>
                <a:lnTo>
                  <a:pt x="2215446" y="2468464"/>
                </a:lnTo>
                <a:lnTo>
                  <a:pt x="0" y="246846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 rot="10479814" flipH="1">
            <a:off x="17198094" y="4449845"/>
            <a:ext cx="1994618" cy="2312601"/>
          </a:xfrm>
          <a:custGeom>
            <a:avLst/>
            <a:gdLst/>
            <a:ahLst/>
            <a:cxnLst/>
            <a:rect l="l" t="t" r="r" b="b"/>
            <a:pathLst>
              <a:path w="1994618" h="2312601">
                <a:moveTo>
                  <a:pt x="1994618" y="0"/>
                </a:moveTo>
                <a:lnTo>
                  <a:pt x="0" y="0"/>
                </a:lnTo>
                <a:lnTo>
                  <a:pt x="0" y="2312601"/>
                </a:lnTo>
                <a:lnTo>
                  <a:pt x="1994618" y="2312601"/>
                </a:lnTo>
                <a:lnTo>
                  <a:pt x="199461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526" y="821621"/>
            <a:ext cx="16644948" cy="8643757"/>
            <a:chOff x="0" y="0"/>
            <a:chExt cx="6236922" cy="3238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922" cy="3238847"/>
            </a:xfrm>
            <a:custGeom>
              <a:avLst/>
              <a:gdLst/>
              <a:ahLst/>
              <a:cxnLst/>
              <a:rect l="l" t="t" r="r" b="b"/>
              <a:pathLst>
                <a:path w="6236922" h="3238847">
                  <a:moveTo>
                    <a:pt x="1395" y="0"/>
                  </a:moveTo>
                  <a:lnTo>
                    <a:pt x="6235527" y="0"/>
                  </a:lnTo>
                  <a:cubicBezTo>
                    <a:pt x="6236298" y="0"/>
                    <a:pt x="6236922" y="625"/>
                    <a:pt x="6236922" y="1395"/>
                  </a:cubicBezTo>
                  <a:lnTo>
                    <a:pt x="6236922" y="3237452"/>
                  </a:lnTo>
                  <a:cubicBezTo>
                    <a:pt x="6236922" y="3238222"/>
                    <a:pt x="6236298" y="3238847"/>
                    <a:pt x="6235527" y="3238847"/>
                  </a:cubicBezTo>
                  <a:lnTo>
                    <a:pt x="1395" y="3238847"/>
                  </a:lnTo>
                  <a:cubicBezTo>
                    <a:pt x="625" y="3238847"/>
                    <a:pt x="0" y="3238222"/>
                    <a:pt x="0" y="3237452"/>
                  </a:cubicBezTo>
                  <a:lnTo>
                    <a:pt x="0" y="1395"/>
                  </a:lnTo>
                  <a:cubicBezTo>
                    <a:pt x="0" y="625"/>
                    <a:pt x="625" y="0"/>
                    <a:pt x="1395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236922" cy="3248372"/>
            </a:xfrm>
            <a:prstGeom prst="rect">
              <a:avLst/>
            </a:prstGeom>
          </p:spPr>
          <p:txBody>
            <a:bodyPr lIns="19016" tIns="19016" rIns="19016" bIns="19016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08635" y="-486809"/>
            <a:ext cx="2730008" cy="2671995"/>
          </a:xfrm>
          <a:custGeom>
            <a:avLst/>
            <a:gdLst/>
            <a:ahLst/>
            <a:cxnLst/>
            <a:rect l="l" t="t" r="r" b="b"/>
            <a:pathLst>
              <a:path w="2730008" h="2671995">
                <a:moveTo>
                  <a:pt x="0" y="0"/>
                </a:moveTo>
                <a:lnTo>
                  <a:pt x="2730008" y="0"/>
                </a:lnTo>
                <a:lnTo>
                  <a:pt x="2730008" y="2671995"/>
                </a:lnTo>
                <a:lnTo>
                  <a:pt x="0" y="26719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2632869" y="8904354"/>
            <a:ext cx="1606925" cy="2090310"/>
          </a:xfrm>
          <a:custGeom>
            <a:avLst/>
            <a:gdLst/>
            <a:ahLst/>
            <a:cxnLst/>
            <a:rect l="l" t="t" r="r" b="b"/>
            <a:pathLst>
              <a:path w="1606925" h="2090310">
                <a:moveTo>
                  <a:pt x="0" y="0"/>
                </a:moveTo>
                <a:lnTo>
                  <a:pt x="1606925" y="0"/>
                </a:lnTo>
                <a:lnTo>
                  <a:pt x="1606925" y="2090310"/>
                </a:lnTo>
                <a:lnTo>
                  <a:pt x="0" y="209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5763523" y="-486809"/>
            <a:ext cx="2991554" cy="1593003"/>
          </a:xfrm>
          <a:custGeom>
            <a:avLst/>
            <a:gdLst/>
            <a:ahLst/>
            <a:cxnLst/>
            <a:rect l="l" t="t" r="r" b="b"/>
            <a:pathLst>
              <a:path w="2991554" h="1593003">
                <a:moveTo>
                  <a:pt x="0" y="0"/>
                </a:moveTo>
                <a:lnTo>
                  <a:pt x="2991554" y="0"/>
                </a:lnTo>
                <a:lnTo>
                  <a:pt x="2991554" y="1593003"/>
                </a:lnTo>
                <a:lnTo>
                  <a:pt x="0" y="1593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16364898" y="1780118"/>
            <a:ext cx="1308750" cy="1702439"/>
          </a:xfrm>
          <a:custGeom>
            <a:avLst/>
            <a:gdLst/>
            <a:ahLst/>
            <a:cxnLst/>
            <a:rect l="l" t="t" r="r" b="b"/>
            <a:pathLst>
              <a:path w="1308750" h="1702439">
                <a:moveTo>
                  <a:pt x="0" y="0"/>
                </a:moveTo>
                <a:lnTo>
                  <a:pt x="1308750" y="0"/>
                </a:lnTo>
                <a:lnTo>
                  <a:pt x="1308750" y="1702439"/>
                </a:lnTo>
                <a:lnTo>
                  <a:pt x="0" y="1702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2027954">
            <a:off x="16252068" y="8582926"/>
            <a:ext cx="2491392" cy="2513384"/>
          </a:xfrm>
          <a:custGeom>
            <a:avLst/>
            <a:gdLst/>
            <a:ahLst/>
            <a:cxnLst/>
            <a:rect l="l" t="t" r="r" b="b"/>
            <a:pathLst>
              <a:path w="2491392" h="2513384">
                <a:moveTo>
                  <a:pt x="0" y="0"/>
                </a:moveTo>
                <a:lnTo>
                  <a:pt x="2491392" y="0"/>
                </a:lnTo>
                <a:lnTo>
                  <a:pt x="2491392" y="2513383"/>
                </a:lnTo>
                <a:lnTo>
                  <a:pt x="0" y="2513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3345018" y="87335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0922258" y="471608"/>
            <a:ext cx="2592831" cy="755162"/>
          </a:xfrm>
          <a:custGeom>
            <a:avLst/>
            <a:gdLst/>
            <a:ahLst/>
            <a:cxnLst/>
            <a:rect l="l" t="t" r="r" b="b"/>
            <a:pathLst>
              <a:path w="2592831" h="755162">
                <a:moveTo>
                  <a:pt x="0" y="0"/>
                </a:moveTo>
                <a:lnTo>
                  <a:pt x="2592831" y="0"/>
                </a:lnTo>
                <a:lnTo>
                  <a:pt x="2592831" y="755161"/>
                </a:lnTo>
                <a:lnTo>
                  <a:pt x="0" y="7551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flipH="1">
            <a:off x="-803463" y="2800817"/>
            <a:ext cx="2221424" cy="2575564"/>
          </a:xfrm>
          <a:custGeom>
            <a:avLst/>
            <a:gdLst/>
            <a:ahLst/>
            <a:cxnLst/>
            <a:rect l="l" t="t" r="r" b="b"/>
            <a:pathLst>
              <a:path w="2221424" h="2575564">
                <a:moveTo>
                  <a:pt x="2221424" y="0"/>
                </a:moveTo>
                <a:lnTo>
                  <a:pt x="0" y="0"/>
                </a:lnTo>
                <a:lnTo>
                  <a:pt x="0" y="2575564"/>
                </a:lnTo>
                <a:lnTo>
                  <a:pt x="2221424" y="2575564"/>
                </a:lnTo>
                <a:lnTo>
                  <a:pt x="222142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-1025337" y="8102355"/>
            <a:ext cx="3146710" cy="3338684"/>
          </a:xfrm>
          <a:custGeom>
            <a:avLst/>
            <a:gdLst/>
            <a:ahLst/>
            <a:cxnLst/>
            <a:rect l="l" t="t" r="r" b="b"/>
            <a:pathLst>
              <a:path w="3146710" h="3338684">
                <a:moveTo>
                  <a:pt x="0" y="0"/>
                </a:moveTo>
                <a:lnTo>
                  <a:pt x="3146710" y="0"/>
                </a:lnTo>
                <a:lnTo>
                  <a:pt x="3146710" y="3338684"/>
                </a:lnTo>
                <a:lnTo>
                  <a:pt x="0" y="33386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10922258" y="9447395"/>
            <a:ext cx="2215446" cy="2468463"/>
          </a:xfrm>
          <a:custGeom>
            <a:avLst/>
            <a:gdLst/>
            <a:ahLst/>
            <a:cxnLst/>
            <a:rect l="l" t="t" r="r" b="b"/>
            <a:pathLst>
              <a:path w="2215446" h="2468463">
                <a:moveTo>
                  <a:pt x="0" y="0"/>
                </a:moveTo>
                <a:lnTo>
                  <a:pt x="2215446" y="0"/>
                </a:lnTo>
                <a:lnTo>
                  <a:pt x="2215446" y="2468464"/>
                </a:lnTo>
                <a:lnTo>
                  <a:pt x="0" y="24684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 rot="10479814" flipH="1">
            <a:off x="16984007" y="4459822"/>
            <a:ext cx="2221424" cy="2575564"/>
          </a:xfrm>
          <a:custGeom>
            <a:avLst/>
            <a:gdLst/>
            <a:ahLst/>
            <a:cxnLst/>
            <a:rect l="l" t="t" r="r" b="b"/>
            <a:pathLst>
              <a:path w="2221424" h="2575564">
                <a:moveTo>
                  <a:pt x="2221425" y="0"/>
                </a:moveTo>
                <a:lnTo>
                  <a:pt x="0" y="0"/>
                </a:lnTo>
                <a:lnTo>
                  <a:pt x="0" y="2575565"/>
                </a:lnTo>
                <a:lnTo>
                  <a:pt x="2221425" y="2575565"/>
                </a:lnTo>
                <a:lnTo>
                  <a:pt x="222142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2259380" y="1240861"/>
            <a:ext cx="13708378" cy="7699539"/>
          </a:xfrm>
          <a:custGeom>
            <a:avLst/>
            <a:gdLst/>
            <a:ahLst/>
            <a:cxnLst/>
            <a:rect l="l" t="t" r="r" b="b"/>
            <a:pathLst>
              <a:path w="13708378" h="7699539">
                <a:moveTo>
                  <a:pt x="0" y="0"/>
                </a:moveTo>
                <a:lnTo>
                  <a:pt x="13708378" y="0"/>
                </a:lnTo>
                <a:lnTo>
                  <a:pt x="13708378" y="7699539"/>
                </a:lnTo>
                <a:lnTo>
                  <a:pt x="0" y="769953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 rot="-10800000">
            <a:off x="2841777" y="309692"/>
            <a:ext cx="1189109" cy="1308511"/>
          </a:xfrm>
          <a:custGeom>
            <a:avLst/>
            <a:gdLst/>
            <a:ahLst/>
            <a:cxnLst/>
            <a:rect l="l" t="t" r="r" b="b"/>
            <a:pathLst>
              <a:path w="1189109" h="1308511">
                <a:moveTo>
                  <a:pt x="0" y="0"/>
                </a:moveTo>
                <a:lnTo>
                  <a:pt x="1189109" y="0"/>
                </a:lnTo>
                <a:lnTo>
                  <a:pt x="1189109" y="1308511"/>
                </a:lnTo>
                <a:lnTo>
                  <a:pt x="0" y="130851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0486" y="-546538"/>
            <a:ext cx="3158372" cy="3150476"/>
          </a:xfrm>
          <a:custGeom>
            <a:avLst/>
            <a:gdLst/>
            <a:ahLst/>
            <a:cxnLst/>
            <a:rect l="l" t="t" r="r" b="b"/>
            <a:pathLst>
              <a:path w="3158372" h="3150476">
                <a:moveTo>
                  <a:pt x="0" y="0"/>
                </a:moveTo>
                <a:lnTo>
                  <a:pt x="3158372" y="0"/>
                </a:lnTo>
                <a:lnTo>
                  <a:pt x="3158372" y="3150476"/>
                </a:lnTo>
                <a:lnTo>
                  <a:pt x="0" y="315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-676647" y="8910360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3"/>
                </a:lnTo>
                <a:lnTo>
                  <a:pt x="0" y="3285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5433018" y="8441768"/>
            <a:ext cx="3336222" cy="2497997"/>
          </a:xfrm>
          <a:custGeom>
            <a:avLst/>
            <a:gdLst/>
            <a:ahLst/>
            <a:cxnLst/>
            <a:rect l="l" t="t" r="r" b="b"/>
            <a:pathLst>
              <a:path w="3336222" h="2497997">
                <a:moveTo>
                  <a:pt x="0" y="0"/>
                </a:moveTo>
                <a:lnTo>
                  <a:pt x="3336222" y="0"/>
                </a:lnTo>
                <a:lnTo>
                  <a:pt x="3336222" y="2497996"/>
                </a:lnTo>
                <a:lnTo>
                  <a:pt x="0" y="2497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16311273" y="512985"/>
            <a:ext cx="1579712" cy="1738335"/>
          </a:xfrm>
          <a:custGeom>
            <a:avLst/>
            <a:gdLst/>
            <a:ahLst/>
            <a:cxnLst/>
            <a:rect l="l" t="t" r="r" b="b"/>
            <a:pathLst>
              <a:path w="1579712" h="1738335">
                <a:moveTo>
                  <a:pt x="0" y="0"/>
                </a:moveTo>
                <a:lnTo>
                  <a:pt x="1579712" y="0"/>
                </a:lnTo>
                <a:lnTo>
                  <a:pt x="1579712" y="1738335"/>
                </a:lnTo>
                <a:lnTo>
                  <a:pt x="0" y="17383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518249" y="6485871"/>
            <a:ext cx="1579712" cy="1738335"/>
          </a:xfrm>
          <a:custGeom>
            <a:avLst/>
            <a:gdLst/>
            <a:ahLst/>
            <a:cxnLst/>
            <a:rect l="l" t="t" r="r" b="b"/>
            <a:pathLst>
              <a:path w="1579712" h="1738335">
                <a:moveTo>
                  <a:pt x="0" y="0"/>
                </a:moveTo>
                <a:lnTo>
                  <a:pt x="1579712" y="0"/>
                </a:lnTo>
                <a:lnTo>
                  <a:pt x="1579712" y="1738334"/>
                </a:lnTo>
                <a:lnTo>
                  <a:pt x="0" y="173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2812866" y="332225"/>
            <a:ext cx="12662268" cy="9622549"/>
          </a:xfrm>
          <a:custGeom>
            <a:avLst/>
            <a:gdLst/>
            <a:ahLst/>
            <a:cxnLst/>
            <a:rect l="l" t="t" r="r" b="b"/>
            <a:pathLst>
              <a:path w="12662268" h="9622549">
                <a:moveTo>
                  <a:pt x="0" y="0"/>
                </a:moveTo>
                <a:lnTo>
                  <a:pt x="12662268" y="0"/>
                </a:lnTo>
                <a:lnTo>
                  <a:pt x="12662268" y="9622550"/>
                </a:lnTo>
                <a:lnTo>
                  <a:pt x="0" y="9622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8" name="Group 8"/>
          <p:cNvGrpSpPr/>
          <p:nvPr/>
        </p:nvGrpSpPr>
        <p:grpSpPr>
          <a:xfrm>
            <a:off x="7063740" y="1744980"/>
            <a:ext cx="4277678" cy="493395"/>
            <a:chOff x="0" y="0"/>
            <a:chExt cx="5703570" cy="657860"/>
          </a:xfrm>
        </p:grpSpPr>
        <p:sp>
          <p:nvSpPr>
            <p:cNvPr id="9" name="Freeform 9"/>
            <p:cNvSpPr/>
            <p:nvPr/>
          </p:nvSpPr>
          <p:spPr>
            <a:xfrm>
              <a:off x="-12700" y="40640"/>
              <a:ext cx="5668010" cy="603250"/>
            </a:xfrm>
            <a:custGeom>
              <a:avLst/>
              <a:gdLst/>
              <a:ahLst/>
              <a:cxnLst/>
              <a:rect l="l" t="t" r="r" b="b"/>
              <a:pathLst>
                <a:path w="5668010" h="603250">
                  <a:moveTo>
                    <a:pt x="125730" y="72390"/>
                  </a:moveTo>
                  <a:cubicBezTo>
                    <a:pt x="736600" y="116840"/>
                    <a:pt x="859790" y="115570"/>
                    <a:pt x="1070610" y="111760"/>
                  </a:cubicBezTo>
                  <a:cubicBezTo>
                    <a:pt x="1443990" y="104140"/>
                    <a:pt x="2167890" y="50800"/>
                    <a:pt x="2620010" y="39370"/>
                  </a:cubicBezTo>
                  <a:cubicBezTo>
                    <a:pt x="2973070" y="31750"/>
                    <a:pt x="3196590" y="43180"/>
                    <a:pt x="3561080" y="40640"/>
                  </a:cubicBezTo>
                  <a:cubicBezTo>
                    <a:pt x="4065270" y="35560"/>
                    <a:pt x="5105400" y="0"/>
                    <a:pt x="5364480" y="10160"/>
                  </a:cubicBezTo>
                  <a:cubicBezTo>
                    <a:pt x="5434330" y="12700"/>
                    <a:pt x="5464810" y="13970"/>
                    <a:pt x="5499100" y="21590"/>
                  </a:cubicBezTo>
                  <a:cubicBezTo>
                    <a:pt x="5520690" y="27940"/>
                    <a:pt x="5532120" y="31750"/>
                    <a:pt x="5549900" y="43180"/>
                  </a:cubicBezTo>
                  <a:cubicBezTo>
                    <a:pt x="5575300" y="59690"/>
                    <a:pt x="5610860" y="88900"/>
                    <a:pt x="5629910" y="118110"/>
                  </a:cubicBezTo>
                  <a:cubicBezTo>
                    <a:pt x="5648960" y="148590"/>
                    <a:pt x="5661660" y="186690"/>
                    <a:pt x="5665470" y="222250"/>
                  </a:cubicBezTo>
                  <a:cubicBezTo>
                    <a:pt x="5668010" y="256540"/>
                    <a:pt x="5657850" y="302260"/>
                    <a:pt x="5648960" y="330200"/>
                  </a:cubicBezTo>
                  <a:cubicBezTo>
                    <a:pt x="5641340" y="350520"/>
                    <a:pt x="5634990" y="361950"/>
                    <a:pt x="5621020" y="378460"/>
                  </a:cubicBezTo>
                  <a:cubicBezTo>
                    <a:pt x="5601970" y="401320"/>
                    <a:pt x="5568950" y="431800"/>
                    <a:pt x="5537200" y="448310"/>
                  </a:cubicBezTo>
                  <a:cubicBezTo>
                    <a:pt x="5505450" y="463550"/>
                    <a:pt x="5429250" y="468630"/>
                    <a:pt x="5430520" y="471170"/>
                  </a:cubicBezTo>
                  <a:cubicBezTo>
                    <a:pt x="5430520" y="472440"/>
                    <a:pt x="5459730" y="478790"/>
                    <a:pt x="5468620" y="468630"/>
                  </a:cubicBezTo>
                  <a:cubicBezTo>
                    <a:pt x="5497830" y="433070"/>
                    <a:pt x="5377180" y="50800"/>
                    <a:pt x="5406390" y="15240"/>
                  </a:cubicBezTo>
                  <a:cubicBezTo>
                    <a:pt x="5415280" y="5080"/>
                    <a:pt x="5429250" y="11430"/>
                    <a:pt x="5444490" y="13970"/>
                  </a:cubicBezTo>
                  <a:cubicBezTo>
                    <a:pt x="5471160" y="16510"/>
                    <a:pt x="5523230" y="30480"/>
                    <a:pt x="5549900" y="43180"/>
                  </a:cubicBezTo>
                  <a:cubicBezTo>
                    <a:pt x="5568950" y="52070"/>
                    <a:pt x="5580380" y="60960"/>
                    <a:pt x="5594350" y="76200"/>
                  </a:cubicBezTo>
                  <a:cubicBezTo>
                    <a:pt x="5614670" y="97790"/>
                    <a:pt x="5642610" y="140970"/>
                    <a:pt x="5654040" y="167640"/>
                  </a:cubicBezTo>
                  <a:cubicBezTo>
                    <a:pt x="5661660" y="187960"/>
                    <a:pt x="5664200" y="200660"/>
                    <a:pt x="5665470" y="222250"/>
                  </a:cubicBezTo>
                  <a:cubicBezTo>
                    <a:pt x="5665470" y="251460"/>
                    <a:pt x="5657850" y="302260"/>
                    <a:pt x="5648960" y="330200"/>
                  </a:cubicBezTo>
                  <a:cubicBezTo>
                    <a:pt x="5641340" y="350520"/>
                    <a:pt x="5632450" y="363220"/>
                    <a:pt x="5621020" y="378460"/>
                  </a:cubicBezTo>
                  <a:cubicBezTo>
                    <a:pt x="5610860" y="392430"/>
                    <a:pt x="5600700" y="405130"/>
                    <a:pt x="5582920" y="417830"/>
                  </a:cubicBezTo>
                  <a:cubicBezTo>
                    <a:pt x="5558790" y="435610"/>
                    <a:pt x="5541010" y="452120"/>
                    <a:pt x="5485130" y="466090"/>
                  </a:cubicBezTo>
                  <a:cubicBezTo>
                    <a:pt x="5260340" y="519430"/>
                    <a:pt x="4196080" y="492760"/>
                    <a:pt x="3693160" y="496570"/>
                  </a:cubicBezTo>
                  <a:cubicBezTo>
                    <a:pt x="3327400" y="499110"/>
                    <a:pt x="3097530" y="485140"/>
                    <a:pt x="2744470" y="494030"/>
                  </a:cubicBezTo>
                  <a:cubicBezTo>
                    <a:pt x="2298700" y="502920"/>
                    <a:pt x="1651000" y="556260"/>
                    <a:pt x="1229360" y="566420"/>
                  </a:cubicBezTo>
                  <a:cubicBezTo>
                    <a:pt x="929640" y="572770"/>
                    <a:pt x="671830" y="572770"/>
                    <a:pt x="457200" y="563880"/>
                  </a:cubicBezTo>
                  <a:cubicBezTo>
                    <a:pt x="303530" y="557530"/>
                    <a:pt x="123190" y="603250"/>
                    <a:pt x="63500" y="529590"/>
                  </a:cubicBezTo>
                  <a:cubicBezTo>
                    <a:pt x="0" y="450850"/>
                    <a:pt x="125730" y="72390"/>
                    <a:pt x="125730" y="7239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8028" y="3744278"/>
            <a:ext cx="3148965" cy="439103"/>
            <a:chOff x="0" y="0"/>
            <a:chExt cx="4198620" cy="585470"/>
          </a:xfrm>
        </p:grpSpPr>
        <p:sp>
          <p:nvSpPr>
            <p:cNvPr id="11" name="Freeform 11"/>
            <p:cNvSpPr/>
            <p:nvPr/>
          </p:nvSpPr>
          <p:spPr>
            <a:xfrm>
              <a:off x="-50800" y="36830"/>
              <a:ext cx="4199890" cy="689610"/>
            </a:xfrm>
            <a:custGeom>
              <a:avLst/>
              <a:gdLst/>
              <a:ahLst/>
              <a:cxnLst/>
              <a:rect l="l" t="t" r="r" b="b"/>
              <a:pathLst>
                <a:path w="4199890" h="689610">
                  <a:moveTo>
                    <a:pt x="106680" y="26670"/>
                  </a:moveTo>
                  <a:cubicBezTo>
                    <a:pt x="2645410" y="29210"/>
                    <a:pt x="2716530" y="39370"/>
                    <a:pt x="2908300" y="40640"/>
                  </a:cubicBezTo>
                  <a:cubicBezTo>
                    <a:pt x="3192780" y="40640"/>
                    <a:pt x="3790950" y="0"/>
                    <a:pt x="3959860" y="13970"/>
                  </a:cubicBezTo>
                  <a:cubicBezTo>
                    <a:pt x="4014470" y="19050"/>
                    <a:pt x="4034790" y="20320"/>
                    <a:pt x="4067810" y="35560"/>
                  </a:cubicBezTo>
                  <a:cubicBezTo>
                    <a:pt x="4099560" y="50800"/>
                    <a:pt x="4132580" y="82550"/>
                    <a:pt x="4151630" y="105410"/>
                  </a:cubicBezTo>
                  <a:cubicBezTo>
                    <a:pt x="4165600" y="120650"/>
                    <a:pt x="4173220" y="132080"/>
                    <a:pt x="4179570" y="152400"/>
                  </a:cubicBezTo>
                  <a:cubicBezTo>
                    <a:pt x="4189730" y="180340"/>
                    <a:pt x="4199890" y="224790"/>
                    <a:pt x="4197350" y="260350"/>
                  </a:cubicBezTo>
                  <a:cubicBezTo>
                    <a:pt x="4194810" y="295910"/>
                    <a:pt x="4177030" y="337820"/>
                    <a:pt x="4163060" y="364490"/>
                  </a:cubicBezTo>
                  <a:cubicBezTo>
                    <a:pt x="4152900" y="383540"/>
                    <a:pt x="4144010" y="393700"/>
                    <a:pt x="4128770" y="407670"/>
                  </a:cubicBezTo>
                  <a:cubicBezTo>
                    <a:pt x="4105910" y="426720"/>
                    <a:pt x="4061460" y="452120"/>
                    <a:pt x="4033520" y="462280"/>
                  </a:cubicBezTo>
                  <a:cubicBezTo>
                    <a:pt x="4014470" y="468630"/>
                    <a:pt x="3980180" y="472440"/>
                    <a:pt x="3980180" y="471170"/>
                  </a:cubicBezTo>
                  <a:cubicBezTo>
                    <a:pt x="3978910" y="468630"/>
                    <a:pt x="4088130" y="462280"/>
                    <a:pt x="4098290" y="431800"/>
                  </a:cubicBezTo>
                  <a:cubicBezTo>
                    <a:pt x="4118610" y="372110"/>
                    <a:pt x="3820160" y="114300"/>
                    <a:pt x="3840480" y="53340"/>
                  </a:cubicBezTo>
                  <a:cubicBezTo>
                    <a:pt x="3851910" y="22860"/>
                    <a:pt x="3920490" y="16510"/>
                    <a:pt x="3959860" y="13970"/>
                  </a:cubicBezTo>
                  <a:cubicBezTo>
                    <a:pt x="3996690" y="11430"/>
                    <a:pt x="4034790" y="20320"/>
                    <a:pt x="4067810" y="35560"/>
                  </a:cubicBezTo>
                  <a:cubicBezTo>
                    <a:pt x="4099560" y="50800"/>
                    <a:pt x="4132580" y="82550"/>
                    <a:pt x="4151630" y="105410"/>
                  </a:cubicBezTo>
                  <a:cubicBezTo>
                    <a:pt x="4165600" y="120650"/>
                    <a:pt x="4173220" y="132080"/>
                    <a:pt x="4179570" y="152400"/>
                  </a:cubicBezTo>
                  <a:cubicBezTo>
                    <a:pt x="4189730" y="180340"/>
                    <a:pt x="4198620" y="231140"/>
                    <a:pt x="4197350" y="260350"/>
                  </a:cubicBezTo>
                  <a:cubicBezTo>
                    <a:pt x="4197350" y="281940"/>
                    <a:pt x="4194810" y="294640"/>
                    <a:pt x="4187190" y="314960"/>
                  </a:cubicBezTo>
                  <a:cubicBezTo>
                    <a:pt x="4175760" y="341630"/>
                    <a:pt x="4154170" y="382270"/>
                    <a:pt x="4128770" y="407670"/>
                  </a:cubicBezTo>
                  <a:cubicBezTo>
                    <a:pt x="4103370" y="431800"/>
                    <a:pt x="4061460" y="452120"/>
                    <a:pt x="4033520" y="462280"/>
                  </a:cubicBezTo>
                  <a:cubicBezTo>
                    <a:pt x="4014470" y="468630"/>
                    <a:pt x="4009390" y="468630"/>
                    <a:pt x="3980180" y="471170"/>
                  </a:cubicBezTo>
                  <a:cubicBezTo>
                    <a:pt x="3848100" y="483870"/>
                    <a:pt x="3252470" y="496570"/>
                    <a:pt x="2900680" y="497840"/>
                  </a:cubicBezTo>
                  <a:cubicBezTo>
                    <a:pt x="2561590" y="499110"/>
                    <a:pt x="2284730" y="483870"/>
                    <a:pt x="1903730" y="481330"/>
                  </a:cubicBezTo>
                  <a:cubicBezTo>
                    <a:pt x="1390650" y="477520"/>
                    <a:pt x="300990" y="689610"/>
                    <a:pt x="101600" y="488950"/>
                  </a:cubicBezTo>
                  <a:cubicBezTo>
                    <a:pt x="0" y="387350"/>
                    <a:pt x="106680" y="26670"/>
                    <a:pt x="106680" y="2667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6122" y="4063365"/>
            <a:ext cx="3597592" cy="440055"/>
            <a:chOff x="0" y="0"/>
            <a:chExt cx="4796790" cy="586740"/>
          </a:xfrm>
        </p:grpSpPr>
        <p:sp>
          <p:nvSpPr>
            <p:cNvPr id="13" name="Freeform 13"/>
            <p:cNvSpPr/>
            <p:nvPr/>
          </p:nvSpPr>
          <p:spPr>
            <a:xfrm>
              <a:off x="-49530" y="45720"/>
              <a:ext cx="4798060" cy="675640"/>
            </a:xfrm>
            <a:custGeom>
              <a:avLst/>
              <a:gdLst/>
              <a:ahLst/>
              <a:cxnLst/>
              <a:rect l="l" t="t" r="r" b="b"/>
              <a:pathLst>
                <a:path w="4798060" h="675640">
                  <a:moveTo>
                    <a:pt x="101600" y="27940"/>
                  </a:moveTo>
                  <a:cubicBezTo>
                    <a:pt x="2242820" y="5080"/>
                    <a:pt x="2763520" y="25400"/>
                    <a:pt x="3253740" y="27940"/>
                  </a:cubicBezTo>
                  <a:cubicBezTo>
                    <a:pt x="3707130" y="30480"/>
                    <a:pt x="4373880" y="0"/>
                    <a:pt x="4566920" y="22860"/>
                  </a:cubicBezTo>
                  <a:cubicBezTo>
                    <a:pt x="4622800" y="29210"/>
                    <a:pt x="4645660" y="36830"/>
                    <a:pt x="4673600" y="49530"/>
                  </a:cubicBezTo>
                  <a:cubicBezTo>
                    <a:pt x="4692650" y="57150"/>
                    <a:pt x="4705350" y="68580"/>
                    <a:pt x="4718050" y="80010"/>
                  </a:cubicBezTo>
                  <a:cubicBezTo>
                    <a:pt x="4732020" y="92710"/>
                    <a:pt x="4743450" y="102870"/>
                    <a:pt x="4754880" y="121920"/>
                  </a:cubicBezTo>
                  <a:cubicBezTo>
                    <a:pt x="4770120" y="147320"/>
                    <a:pt x="4789170" y="189230"/>
                    <a:pt x="4794250" y="223520"/>
                  </a:cubicBezTo>
                  <a:cubicBezTo>
                    <a:pt x="4798060" y="259080"/>
                    <a:pt x="4792980" y="299720"/>
                    <a:pt x="4780280" y="332740"/>
                  </a:cubicBezTo>
                  <a:cubicBezTo>
                    <a:pt x="4767580" y="365760"/>
                    <a:pt x="4739640" y="401320"/>
                    <a:pt x="4718050" y="422910"/>
                  </a:cubicBezTo>
                  <a:cubicBezTo>
                    <a:pt x="4704080" y="436880"/>
                    <a:pt x="4692650" y="445770"/>
                    <a:pt x="4673600" y="453390"/>
                  </a:cubicBezTo>
                  <a:cubicBezTo>
                    <a:pt x="4645660" y="466090"/>
                    <a:pt x="4566920" y="477520"/>
                    <a:pt x="4566920" y="480060"/>
                  </a:cubicBezTo>
                  <a:cubicBezTo>
                    <a:pt x="4566920" y="481330"/>
                    <a:pt x="4584700" y="485140"/>
                    <a:pt x="4591050" y="478790"/>
                  </a:cubicBezTo>
                  <a:cubicBezTo>
                    <a:pt x="4616450" y="449580"/>
                    <a:pt x="4503420" y="66040"/>
                    <a:pt x="4542790" y="24130"/>
                  </a:cubicBezTo>
                  <a:cubicBezTo>
                    <a:pt x="4559300" y="6350"/>
                    <a:pt x="4594860" y="21590"/>
                    <a:pt x="4621530" y="29210"/>
                  </a:cubicBezTo>
                  <a:cubicBezTo>
                    <a:pt x="4653280" y="38100"/>
                    <a:pt x="4691380" y="57150"/>
                    <a:pt x="4718050" y="80010"/>
                  </a:cubicBezTo>
                  <a:cubicBezTo>
                    <a:pt x="4744720" y="104140"/>
                    <a:pt x="4767580" y="137160"/>
                    <a:pt x="4780280" y="170180"/>
                  </a:cubicBezTo>
                  <a:cubicBezTo>
                    <a:pt x="4792980" y="203200"/>
                    <a:pt x="4795520" y="248920"/>
                    <a:pt x="4794250" y="279400"/>
                  </a:cubicBezTo>
                  <a:cubicBezTo>
                    <a:pt x="4792980" y="299720"/>
                    <a:pt x="4789170" y="313690"/>
                    <a:pt x="4780280" y="332740"/>
                  </a:cubicBezTo>
                  <a:cubicBezTo>
                    <a:pt x="4768850" y="359410"/>
                    <a:pt x="4744720" y="398780"/>
                    <a:pt x="4718050" y="422910"/>
                  </a:cubicBezTo>
                  <a:cubicBezTo>
                    <a:pt x="4692650" y="445770"/>
                    <a:pt x="4649470" y="464820"/>
                    <a:pt x="4621530" y="473710"/>
                  </a:cubicBezTo>
                  <a:cubicBezTo>
                    <a:pt x="4601210" y="480060"/>
                    <a:pt x="4597400" y="477520"/>
                    <a:pt x="4566920" y="480060"/>
                  </a:cubicBezTo>
                  <a:cubicBezTo>
                    <a:pt x="4418330" y="488950"/>
                    <a:pt x="3702050" y="487680"/>
                    <a:pt x="3247390" y="485140"/>
                  </a:cubicBezTo>
                  <a:cubicBezTo>
                    <a:pt x="2759710" y="482600"/>
                    <a:pt x="2246630" y="462280"/>
                    <a:pt x="1732280" y="462280"/>
                  </a:cubicBezTo>
                  <a:cubicBezTo>
                    <a:pt x="1197610" y="462280"/>
                    <a:pt x="288290" y="675640"/>
                    <a:pt x="100330" y="490220"/>
                  </a:cubicBezTo>
                  <a:cubicBezTo>
                    <a:pt x="0" y="391160"/>
                    <a:pt x="101600" y="27940"/>
                    <a:pt x="101600" y="2794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53740" y="4363403"/>
            <a:ext cx="3542347" cy="468630"/>
            <a:chOff x="0" y="0"/>
            <a:chExt cx="4723130" cy="624840"/>
          </a:xfrm>
        </p:grpSpPr>
        <p:sp>
          <p:nvSpPr>
            <p:cNvPr id="15" name="Freeform 15"/>
            <p:cNvSpPr/>
            <p:nvPr/>
          </p:nvSpPr>
          <p:spPr>
            <a:xfrm>
              <a:off x="-44450" y="25400"/>
              <a:ext cx="4758690" cy="779780"/>
            </a:xfrm>
            <a:custGeom>
              <a:avLst/>
              <a:gdLst/>
              <a:ahLst/>
              <a:cxnLst/>
              <a:rect l="l" t="t" r="r" b="b"/>
              <a:pathLst>
                <a:path w="4758690" h="779780">
                  <a:moveTo>
                    <a:pt x="95250" y="85090"/>
                  </a:moveTo>
                  <a:cubicBezTo>
                    <a:pt x="2802890" y="25400"/>
                    <a:pt x="2980690" y="43180"/>
                    <a:pt x="3281680" y="45720"/>
                  </a:cubicBezTo>
                  <a:cubicBezTo>
                    <a:pt x="3647440" y="48260"/>
                    <a:pt x="4250690" y="25400"/>
                    <a:pt x="4493260" y="30480"/>
                  </a:cubicBezTo>
                  <a:cubicBezTo>
                    <a:pt x="4597400" y="33020"/>
                    <a:pt x="4686300" y="0"/>
                    <a:pt x="4715510" y="43180"/>
                  </a:cubicBezTo>
                  <a:cubicBezTo>
                    <a:pt x="4758690" y="107950"/>
                    <a:pt x="4693920" y="394970"/>
                    <a:pt x="4565650" y="487680"/>
                  </a:cubicBezTo>
                  <a:cubicBezTo>
                    <a:pt x="4352290" y="642620"/>
                    <a:pt x="3665220" y="505460"/>
                    <a:pt x="3284220" y="502920"/>
                  </a:cubicBezTo>
                  <a:cubicBezTo>
                    <a:pt x="2978150" y="500380"/>
                    <a:pt x="2800350" y="481330"/>
                    <a:pt x="2453640" y="482600"/>
                  </a:cubicBezTo>
                  <a:cubicBezTo>
                    <a:pt x="1870710" y="482600"/>
                    <a:pt x="356870" y="779780"/>
                    <a:pt x="109220" y="547370"/>
                  </a:cubicBezTo>
                  <a:cubicBezTo>
                    <a:pt x="0" y="443230"/>
                    <a:pt x="95250" y="85090"/>
                    <a:pt x="95250" y="8509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04772" y="8203882"/>
            <a:ext cx="3009900" cy="476250"/>
            <a:chOff x="0" y="0"/>
            <a:chExt cx="4013200" cy="635000"/>
          </a:xfrm>
        </p:grpSpPr>
        <p:sp>
          <p:nvSpPr>
            <p:cNvPr id="17" name="Freeform 17"/>
            <p:cNvSpPr/>
            <p:nvPr/>
          </p:nvSpPr>
          <p:spPr>
            <a:xfrm>
              <a:off x="-6350" y="50800"/>
              <a:ext cx="3971290" cy="538480"/>
            </a:xfrm>
            <a:custGeom>
              <a:avLst/>
              <a:gdLst/>
              <a:ahLst/>
              <a:cxnLst/>
              <a:rect l="l" t="t" r="r" b="b"/>
              <a:pathLst>
                <a:path w="3971290" h="538480">
                  <a:moveTo>
                    <a:pt x="57150" y="0"/>
                  </a:moveTo>
                  <a:cubicBezTo>
                    <a:pt x="1361440" y="40640"/>
                    <a:pt x="1786890" y="31750"/>
                    <a:pt x="2120900" y="40640"/>
                  </a:cubicBezTo>
                  <a:cubicBezTo>
                    <a:pt x="2395220" y="48260"/>
                    <a:pt x="2604770" y="72390"/>
                    <a:pt x="2866390" y="76200"/>
                  </a:cubicBezTo>
                  <a:cubicBezTo>
                    <a:pt x="3157220" y="80010"/>
                    <a:pt x="3637280" y="26670"/>
                    <a:pt x="3787140" y="58420"/>
                  </a:cubicBezTo>
                  <a:cubicBezTo>
                    <a:pt x="3839210" y="69850"/>
                    <a:pt x="3862070" y="88900"/>
                    <a:pt x="3886200" y="105410"/>
                  </a:cubicBezTo>
                  <a:cubicBezTo>
                    <a:pt x="3902710" y="118110"/>
                    <a:pt x="3911600" y="128270"/>
                    <a:pt x="3924300" y="146050"/>
                  </a:cubicBezTo>
                  <a:cubicBezTo>
                    <a:pt x="3939540" y="171450"/>
                    <a:pt x="3961130" y="212090"/>
                    <a:pt x="3966210" y="246380"/>
                  </a:cubicBezTo>
                  <a:cubicBezTo>
                    <a:pt x="3971290" y="281940"/>
                    <a:pt x="3968750" y="322580"/>
                    <a:pt x="3957320" y="355600"/>
                  </a:cubicBezTo>
                  <a:cubicBezTo>
                    <a:pt x="3945890" y="389890"/>
                    <a:pt x="3917950" y="426720"/>
                    <a:pt x="3897630" y="448310"/>
                  </a:cubicBezTo>
                  <a:cubicBezTo>
                    <a:pt x="3883660" y="463550"/>
                    <a:pt x="3869690" y="472440"/>
                    <a:pt x="3853180" y="481330"/>
                  </a:cubicBezTo>
                  <a:cubicBezTo>
                    <a:pt x="3837940" y="490220"/>
                    <a:pt x="3823970" y="496570"/>
                    <a:pt x="3802380" y="502920"/>
                  </a:cubicBezTo>
                  <a:cubicBezTo>
                    <a:pt x="3770630" y="510540"/>
                    <a:pt x="3705860" y="537210"/>
                    <a:pt x="3677920" y="511810"/>
                  </a:cubicBezTo>
                  <a:cubicBezTo>
                    <a:pt x="3624580" y="463550"/>
                    <a:pt x="3623310" y="104140"/>
                    <a:pt x="3674110" y="54610"/>
                  </a:cubicBezTo>
                  <a:cubicBezTo>
                    <a:pt x="3698240" y="30480"/>
                    <a:pt x="3751580" y="49530"/>
                    <a:pt x="3787140" y="58420"/>
                  </a:cubicBezTo>
                  <a:cubicBezTo>
                    <a:pt x="3822700" y="67310"/>
                    <a:pt x="3858260" y="83820"/>
                    <a:pt x="3886200" y="105410"/>
                  </a:cubicBezTo>
                  <a:cubicBezTo>
                    <a:pt x="3912870" y="128270"/>
                    <a:pt x="3937000" y="161290"/>
                    <a:pt x="3950970" y="194310"/>
                  </a:cubicBezTo>
                  <a:cubicBezTo>
                    <a:pt x="3964940" y="226060"/>
                    <a:pt x="3971290" y="266700"/>
                    <a:pt x="3968750" y="302260"/>
                  </a:cubicBezTo>
                  <a:cubicBezTo>
                    <a:pt x="3964940" y="336550"/>
                    <a:pt x="3952240" y="375920"/>
                    <a:pt x="3933190" y="405130"/>
                  </a:cubicBezTo>
                  <a:cubicBezTo>
                    <a:pt x="3914140" y="435610"/>
                    <a:pt x="3878580" y="464820"/>
                    <a:pt x="3853180" y="481330"/>
                  </a:cubicBezTo>
                  <a:cubicBezTo>
                    <a:pt x="3836670" y="492760"/>
                    <a:pt x="3829050" y="496570"/>
                    <a:pt x="3802380" y="501650"/>
                  </a:cubicBezTo>
                  <a:cubicBezTo>
                    <a:pt x="3726180" y="520700"/>
                    <a:pt x="3491230" y="528320"/>
                    <a:pt x="3333750" y="533400"/>
                  </a:cubicBezTo>
                  <a:cubicBezTo>
                    <a:pt x="3175000" y="538480"/>
                    <a:pt x="3031490" y="537210"/>
                    <a:pt x="2853690" y="533400"/>
                  </a:cubicBezTo>
                  <a:cubicBezTo>
                    <a:pt x="2631440" y="527050"/>
                    <a:pt x="2355850" y="504190"/>
                    <a:pt x="2105660" y="497840"/>
                  </a:cubicBezTo>
                  <a:cubicBezTo>
                    <a:pt x="1858010" y="491490"/>
                    <a:pt x="1634490" y="502920"/>
                    <a:pt x="1360170" y="497840"/>
                  </a:cubicBezTo>
                  <a:cubicBezTo>
                    <a:pt x="1023620" y="491490"/>
                    <a:pt x="445770" y="458470"/>
                    <a:pt x="233680" y="457200"/>
                  </a:cubicBezTo>
                  <a:cubicBezTo>
                    <a:pt x="149860" y="457200"/>
                    <a:pt x="93980" y="496570"/>
                    <a:pt x="58420" y="462280"/>
                  </a:cubicBezTo>
                  <a:cubicBezTo>
                    <a:pt x="0" y="405130"/>
                    <a:pt x="57150" y="0"/>
                    <a:pt x="57150" y="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97103" y="8464868"/>
            <a:ext cx="1489710" cy="469582"/>
            <a:chOff x="0" y="0"/>
            <a:chExt cx="1986280" cy="626110"/>
          </a:xfrm>
        </p:grpSpPr>
        <p:sp>
          <p:nvSpPr>
            <p:cNvPr id="19" name="Freeform 19"/>
            <p:cNvSpPr/>
            <p:nvPr/>
          </p:nvSpPr>
          <p:spPr>
            <a:xfrm>
              <a:off x="0" y="114300"/>
              <a:ext cx="1997710" cy="533400"/>
            </a:xfrm>
            <a:custGeom>
              <a:avLst/>
              <a:gdLst/>
              <a:ahLst/>
              <a:cxnLst/>
              <a:rect l="l" t="t" r="r" b="b"/>
              <a:pathLst>
                <a:path w="1997710" h="533400">
                  <a:moveTo>
                    <a:pt x="50800" y="0"/>
                  </a:moveTo>
                  <a:cubicBezTo>
                    <a:pt x="1953260" y="31750"/>
                    <a:pt x="1997710" y="298450"/>
                    <a:pt x="1935480" y="381000"/>
                  </a:cubicBezTo>
                  <a:cubicBezTo>
                    <a:pt x="1865630" y="473710"/>
                    <a:pt x="1564640" y="403860"/>
                    <a:pt x="1355090" y="411480"/>
                  </a:cubicBezTo>
                  <a:cubicBezTo>
                    <a:pt x="1107440" y="420370"/>
                    <a:pt x="781050" y="420370"/>
                    <a:pt x="548640" y="430530"/>
                  </a:cubicBezTo>
                  <a:cubicBezTo>
                    <a:pt x="372110" y="438150"/>
                    <a:pt x="163830" y="533400"/>
                    <a:pt x="81280" y="461010"/>
                  </a:cubicBezTo>
                  <a:cubicBezTo>
                    <a:pt x="0" y="388620"/>
                    <a:pt x="50800" y="0"/>
                    <a:pt x="50800" y="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0486" y="-546538"/>
            <a:ext cx="3158372" cy="3150476"/>
          </a:xfrm>
          <a:custGeom>
            <a:avLst/>
            <a:gdLst/>
            <a:ahLst/>
            <a:cxnLst/>
            <a:rect l="l" t="t" r="r" b="b"/>
            <a:pathLst>
              <a:path w="3158372" h="3150476">
                <a:moveTo>
                  <a:pt x="0" y="0"/>
                </a:moveTo>
                <a:lnTo>
                  <a:pt x="3158372" y="0"/>
                </a:lnTo>
                <a:lnTo>
                  <a:pt x="3158372" y="3150476"/>
                </a:lnTo>
                <a:lnTo>
                  <a:pt x="0" y="315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-676647" y="8910360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3"/>
                </a:lnTo>
                <a:lnTo>
                  <a:pt x="0" y="32854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5433018" y="8441768"/>
            <a:ext cx="3336222" cy="2497997"/>
          </a:xfrm>
          <a:custGeom>
            <a:avLst/>
            <a:gdLst/>
            <a:ahLst/>
            <a:cxnLst/>
            <a:rect l="l" t="t" r="r" b="b"/>
            <a:pathLst>
              <a:path w="3336222" h="2497997">
                <a:moveTo>
                  <a:pt x="0" y="0"/>
                </a:moveTo>
                <a:lnTo>
                  <a:pt x="3336222" y="0"/>
                </a:lnTo>
                <a:lnTo>
                  <a:pt x="3336222" y="2497996"/>
                </a:lnTo>
                <a:lnTo>
                  <a:pt x="0" y="2497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16311273" y="512985"/>
            <a:ext cx="1579712" cy="1738335"/>
          </a:xfrm>
          <a:custGeom>
            <a:avLst/>
            <a:gdLst/>
            <a:ahLst/>
            <a:cxnLst/>
            <a:rect l="l" t="t" r="r" b="b"/>
            <a:pathLst>
              <a:path w="1579712" h="1738335">
                <a:moveTo>
                  <a:pt x="0" y="0"/>
                </a:moveTo>
                <a:lnTo>
                  <a:pt x="1579712" y="0"/>
                </a:lnTo>
                <a:lnTo>
                  <a:pt x="1579712" y="1738335"/>
                </a:lnTo>
                <a:lnTo>
                  <a:pt x="0" y="17383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518249" y="6485871"/>
            <a:ext cx="1579712" cy="1738335"/>
          </a:xfrm>
          <a:custGeom>
            <a:avLst/>
            <a:gdLst/>
            <a:ahLst/>
            <a:cxnLst/>
            <a:rect l="l" t="t" r="r" b="b"/>
            <a:pathLst>
              <a:path w="1579712" h="1738335">
                <a:moveTo>
                  <a:pt x="0" y="0"/>
                </a:moveTo>
                <a:lnTo>
                  <a:pt x="1579712" y="0"/>
                </a:lnTo>
                <a:lnTo>
                  <a:pt x="1579712" y="1738334"/>
                </a:lnTo>
                <a:lnTo>
                  <a:pt x="0" y="17383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2699367" y="245973"/>
            <a:ext cx="12889266" cy="9795054"/>
          </a:xfrm>
          <a:custGeom>
            <a:avLst/>
            <a:gdLst/>
            <a:ahLst/>
            <a:cxnLst/>
            <a:rect l="l" t="t" r="r" b="b"/>
            <a:pathLst>
              <a:path w="12889266" h="9795054">
                <a:moveTo>
                  <a:pt x="0" y="0"/>
                </a:moveTo>
                <a:lnTo>
                  <a:pt x="12889266" y="0"/>
                </a:lnTo>
                <a:lnTo>
                  <a:pt x="12889266" y="9795054"/>
                </a:lnTo>
                <a:lnTo>
                  <a:pt x="0" y="9795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8" name="Group 8"/>
          <p:cNvGrpSpPr/>
          <p:nvPr/>
        </p:nvGrpSpPr>
        <p:grpSpPr>
          <a:xfrm>
            <a:off x="6696075" y="3321367"/>
            <a:ext cx="2365058" cy="480060"/>
            <a:chOff x="0" y="0"/>
            <a:chExt cx="3153410" cy="640080"/>
          </a:xfrm>
        </p:grpSpPr>
        <p:sp>
          <p:nvSpPr>
            <p:cNvPr id="9" name="Freeform 9"/>
            <p:cNvSpPr/>
            <p:nvPr/>
          </p:nvSpPr>
          <p:spPr>
            <a:xfrm>
              <a:off x="7620" y="31750"/>
              <a:ext cx="3097530" cy="632460"/>
            </a:xfrm>
            <a:custGeom>
              <a:avLst/>
              <a:gdLst/>
              <a:ahLst/>
              <a:cxnLst/>
              <a:rect l="l" t="t" r="r" b="b"/>
              <a:pathLst>
                <a:path w="3097530" h="632460">
                  <a:moveTo>
                    <a:pt x="43180" y="97790"/>
                  </a:moveTo>
                  <a:cubicBezTo>
                    <a:pt x="810260" y="57150"/>
                    <a:pt x="1064260" y="72390"/>
                    <a:pt x="1375410" y="68580"/>
                  </a:cubicBezTo>
                  <a:cubicBezTo>
                    <a:pt x="1804670" y="63500"/>
                    <a:pt x="2752090" y="0"/>
                    <a:pt x="2910840" y="22860"/>
                  </a:cubicBezTo>
                  <a:cubicBezTo>
                    <a:pt x="2941320" y="27940"/>
                    <a:pt x="2945130" y="30480"/>
                    <a:pt x="2962910" y="40640"/>
                  </a:cubicBezTo>
                  <a:cubicBezTo>
                    <a:pt x="2989580" y="54610"/>
                    <a:pt x="3027680" y="81280"/>
                    <a:pt x="3048000" y="109220"/>
                  </a:cubicBezTo>
                  <a:cubicBezTo>
                    <a:pt x="3069590" y="137160"/>
                    <a:pt x="3084830" y="180340"/>
                    <a:pt x="3091180" y="209550"/>
                  </a:cubicBezTo>
                  <a:cubicBezTo>
                    <a:pt x="3096260" y="231140"/>
                    <a:pt x="3097530" y="243840"/>
                    <a:pt x="3093720" y="265430"/>
                  </a:cubicBezTo>
                  <a:cubicBezTo>
                    <a:pt x="3089910" y="294640"/>
                    <a:pt x="3074670" y="342900"/>
                    <a:pt x="3059430" y="368300"/>
                  </a:cubicBezTo>
                  <a:cubicBezTo>
                    <a:pt x="3049270" y="387350"/>
                    <a:pt x="3037840" y="398780"/>
                    <a:pt x="3025140" y="411480"/>
                  </a:cubicBezTo>
                  <a:cubicBezTo>
                    <a:pt x="3012440" y="424180"/>
                    <a:pt x="2999740" y="435610"/>
                    <a:pt x="2980690" y="444500"/>
                  </a:cubicBezTo>
                  <a:cubicBezTo>
                    <a:pt x="2954020" y="458470"/>
                    <a:pt x="2900680" y="472440"/>
                    <a:pt x="2876550" y="476250"/>
                  </a:cubicBezTo>
                  <a:cubicBezTo>
                    <a:pt x="2863850" y="477520"/>
                    <a:pt x="2854960" y="482600"/>
                    <a:pt x="2847340" y="474980"/>
                  </a:cubicBezTo>
                  <a:cubicBezTo>
                    <a:pt x="2819400" y="444500"/>
                    <a:pt x="2837180" y="53340"/>
                    <a:pt x="2885440" y="19050"/>
                  </a:cubicBezTo>
                  <a:cubicBezTo>
                    <a:pt x="2904490" y="5080"/>
                    <a:pt x="2937510" y="27940"/>
                    <a:pt x="2962910" y="40640"/>
                  </a:cubicBezTo>
                  <a:cubicBezTo>
                    <a:pt x="2993390" y="55880"/>
                    <a:pt x="3028950" y="86360"/>
                    <a:pt x="3048000" y="109220"/>
                  </a:cubicBezTo>
                  <a:cubicBezTo>
                    <a:pt x="3061970" y="125730"/>
                    <a:pt x="3069590" y="137160"/>
                    <a:pt x="3075940" y="157480"/>
                  </a:cubicBezTo>
                  <a:cubicBezTo>
                    <a:pt x="3086100" y="185420"/>
                    <a:pt x="3094990" y="234950"/>
                    <a:pt x="3093720" y="265430"/>
                  </a:cubicBezTo>
                  <a:cubicBezTo>
                    <a:pt x="3093720" y="285750"/>
                    <a:pt x="3091180" y="299720"/>
                    <a:pt x="3083560" y="318770"/>
                  </a:cubicBezTo>
                  <a:cubicBezTo>
                    <a:pt x="3072130" y="346710"/>
                    <a:pt x="3050540" y="387350"/>
                    <a:pt x="3025140" y="411480"/>
                  </a:cubicBezTo>
                  <a:cubicBezTo>
                    <a:pt x="2999740" y="436880"/>
                    <a:pt x="2959100" y="457200"/>
                    <a:pt x="2931160" y="466090"/>
                  </a:cubicBezTo>
                  <a:cubicBezTo>
                    <a:pt x="2910840" y="473710"/>
                    <a:pt x="2907030" y="472440"/>
                    <a:pt x="2876550" y="476250"/>
                  </a:cubicBezTo>
                  <a:cubicBezTo>
                    <a:pt x="2716530" y="491490"/>
                    <a:pt x="1805940" y="520700"/>
                    <a:pt x="1385570" y="525780"/>
                  </a:cubicBezTo>
                  <a:cubicBezTo>
                    <a:pt x="1076960" y="529590"/>
                    <a:pt x="819150" y="513080"/>
                    <a:pt x="584200" y="520700"/>
                  </a:cubicBezTo>
                  <a:cubicBezTo>
                    <a:pt x="398780" y="527050"/>
                    <a:pt x="175260" y="632460"/>
                    <a:pt x="86360" y="557530"/>
                  </a:cubicBezTo>
                  <a:cubicBezTo>
                    <a:pt x="0" y="485140"/>
                    <a:pt x="43180" y="97790"/>
                    <a:pt x="43180" y="9779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191828" y="3716655"/>
            <a:ext cx="5857875" cy="478155"/>
            <a:chOff x="0" y="0"/>
            <a:chExt cx="7810500" cy="637540"/>
          </a:xfrm>
        </p:grpSpPr>
        <p:sp>
          <p:nvSpPr>
            <p:cNvPr id="11" name="Freeform 11"/>
            <p:cNvSpPr/>
            <p:nvPr/>
          </p:nvSpPr>
          <p:spPr>
            <a:xfrm>
              <a:off x="-48260" y="27940"/>
              <a:ext cx="7807960" cy="715010"/>
            </a:xfrm>
            <a:custGeom>
              <a:avLst/>
              <a:gdLst/>
              <a:ahLst/>
              <a:cxnLst/>
              <a:rect l="l" t="t" r="r" b="b"/>
              <a:pathLst>
                <a:path w="7807960" h="715010">
                  <a:moveTo>
                    <a:pt x="113030" y="52070"/>
                  </a:moveTo>
                  <a:cubicBezTo>
                    <a:pt x="2725420" y="104140"/>
                    <a:pt x="3280410" y="74930"/>
                    <a:pt x="3931920" y="68580"/>
                  </a:cubicBezTo>
                  <a:cubicBezTo>
                    <a:pt x="4678680" y="60960"/>
                    <a:pt x="5706110" y="73660"/>
                    <a:pt x="6338570" y="66040"/>
                  </a:cubicBezTo>
                  <a:cubicBezTo>
                    <a:pt x="6750050" y="62230"/>
                    <a:pt x="7132320" y="55880"/>
                    <a:pt x="7355840" y="43180"/>
                  </a:cubicBezTo>
                  <a:cubicBezTo>
                    <a:pt x="7465060" y="38100"/>
                    <a:pt x="7536180" y="13970"/>
                    <a:pt x="7600950" y="22860"/>
                  </a:cubicBezTo>
                  <a:cubicBezTo>
                    <a:pt x="7642860" y="27940"/>
                    <a:pt x="7678420" y="44450"/>
                    <a:pt x="7703820" y="59690"/>
                  </a:cubicBezTo>
                  <a:cubicBezTo>
                    <a:pt x="7722870" y="69850"/>
                    <a:pt x="7734300" y="82550"/>
                    <a:pt x="7747000" y="95250"/>
                  </a:cubicBezTo>
                  <a:cubicBezTo>
                    <a:pt x="7758430" y="109220"/>
                    <a:pt x="7769860" y="120650"/>
                    <a:pt x="7778750" y="139700"/>
                  </a:cubicBezTo>
                  <a:cubicBezTo>
                    <a:pt x="7791450" y="166370"/>
                    <a:pt x="7806690" y="210820"/>
                    <a:pt x="7806690" y="245110"/>
                  </a:cubicBezTo>
                  <a:cubicBezTo>
                    <a:pt x="7807960" y="280670"/>
                    <a:pt x="7799070" y="321310"/>
                    <a:pt x="7783830" y="351790"/>
                  </a:cubicBezTo>
                  <a:cubicBezTo>
                    <a:pt x="7767320" y="383540"/>
                    <a:pt x="7740650" y="415290"/>
                    <a:pt x="7712710" y="435610"/>
                  </a:cubicBezTo>
                  <a:cubicBezTo>
                    <a:pt x="7683500" y="457200"/>
                    <a:pt x="7645400" y="468630"/>
                    <a:pt x="7611110" y="476250"/>
                  </a:cubicBezTo>
                  <a:cubicBezTo>
                    <a:pt x="7576820" y="485140"/>
                    <a:pt x="7532370" y="508000"/>
                    <a:pt x="7506970" y="486410"/>
                  </a:cubicBezTo>
                  <a:cubicBezTo>
                    <a:pt x="7453630" y="441960"/>
                    <a:pt x="7416800" y="88900"/>
                    <a:pt x="7465060" y="31750"/>
                  </a:cubicBezTo>
                  <a:cubicBezTo>
                    <a:pt x="7491730" y="0"/>
                    <a:pt x="7559040" y="17780"/>
                    <a:pt x="7600950" y="22860"/>
                  </a:cubicBezTo>
                  <a:cubicBezTo>
                    <a:pt x="7639050" y="27940"/>
                    <a:pt x="7674610" y="40640"/>
                    <a:pt x="7703820" y="59690"/>
                  </a:cubicBezTo>
                  <a:cubicBezTo>
                    <a:pt x="7734300" y="78740"/>
                    <a:pt x="7760970" y="109220"/>
                    <a:pt x="7778750" y="139700"/>
                  </a:cubicBezTo>
                  <a:cubicBezTo>
                    <a:pt x="7795260" y="171450"/>
                    <a:pt x="7806690" y="209550"/>
                    <a:pt x="7806690" y="245110"/>
                  </a:cubicBezTo>
                  <a:cubicBezTo>
                    <a:pt x="7807960" y="280670"/>
                    <a:pt x="7799070" y="320040"/>
                    <a:pt x="7783830" y="351790"/>
                  </a:cubicBezTo>
                  <a:cubicBezTo>
                    <a:pt x="7767320" y="383540"/>
                    <a:pt x="7735570" y="416560"/>
                    <a:pt x="7712710" y="435610"/>
                  </a:cubicBezTo>
                  <a:cubicBezTo>
                    <a:pt x="7696200" y="449580"/>
                    <a:pt x="7688580" y="454660"/>
                    <a:pt x="7664450" y="462280"/>
                  </a:cubicBezTo>
                  <a:cubicBezTo>
                    <a:pt x="7611110" y="480060"/>
                    <a:pt x="7512050" y="490220"/>
                    <a:pt x="7390130" y="499110"/>
                  </a:cubicBezTo>
                  <a:cubicBezTo>
                    <a:pt x="7153910" y="518160"/>
                    <a:pt x="6762750" y="518160"/>
                    <a:pt x="6341110" y="523240"/>
                  </a:cubicBezTo>
                  <a:cubicBezTo>
                    <a:pt x="5703570" y="530860"/>
                    <a:pt x="4711700" y="519430"/>
                    <a:pt x="3937000" y="525780"/>
                  </a:cubicBezTo>
                  <a:cubicBezTo>
                    <a:pt x="3209290" y="530860"/>
                    <a:pt x="2493010" y="561340"/>
                    <a:pt x="1824990" y="557530"/>
                  </a:cubicBezTo>
                  <a:cubicBezTo>
                    <a:pt x="1220470" y="554990"/>
                    <a:pt x="289560" y="715010"/>
                    <a:pt x="99060" y="513080"/>
                  </a:cubicBezTo>
                  <a:cubicBezTo>
                    <a:pt x="0" y="410210"/>
                    <a:pt x="113030" y="52070"/>
                    <a:pt x="113030" y="5207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146108" y="4080510"/>
            <a:ext cx="782955" cy="437197"/>
            <a:chOff x="0" y="0"/>
            <a:chExt cx="1043940" cy="582930"/>
          </a:xfrm>
        </p:grpSpPr>
        <p:sp>
          <p:nvSpPr>
            <p:cNvPr id="13" name="Freeform 13"/>
            <p:cNvSpPr/>
            <p:nvPr/>
          </p:nvSpPr>
          <p:spPr>
            <a:xfrm>
              <a:off x="-31750" y="69850"/>
              <a:ext cx="1096010" cy="585470"/>
            </a:xfrm>
            <a:custGeom>
              <a:avLst/>
              <a:gdLst/>
              <a:ahLst/>
              <a:cxnLst/>
              <a:rect l="l" t="t" r="r" b="b"/>
              <a:pathLst>
                <a:path w="1096010" h="585470">
                  <a:moveTo>
                    <a:pt x="82550" y="0"/>
                  </a:moveTo>
                  <a:cubicBezTo>
                    <a:pt x="1038860" y="66040"/>
                    <a:pt x="1096010" y="337820"/>
                    <a:pt x="1024890" y="429260"/>
                  </a:cubicBezTo>
                  <a:cubicBezTo>
                    <a:pt x="922020" y="558800"/>
                    <a:pt x="224790" y="585470"/>
                    <a:pt x="92710" y="461010"/>
                  </a:cubicBezTo>
                  <a:cubicBezTo>
                    <a:pt x="0" y="374650"/>
                    <a:pt x="82550" y="0"/>
                    <a:pt x="82550" y="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42082" y="1675448"/>
            <a:ext cx="4552950" cy="535305"/>
            <a:chOff x="0" y="0"/>
            <a:chExt cx="6070600" cy="713740"/>
          </a:xfrm>
        </p:grpSpPr>
        <p:sp>
          <p:nvSpPr>
            <p:cNvPr id="15" name="Freeform 15"/>
            <p:cNvSpPr/>
            <p:nvPr/>
          </p:nvSpPr>
          <p:spPr>
            <a:xfrm>
              <a:off x="1270" y="27940"/>
              <a:ext cx="6050280" cy="706120"/>
            </a:xfrm>
            <a:custGeom>
              <a:avLst/>
              <a:gdLst/>
              <a:ahLst/>
              <a:cxnLst/>
              <a:rect l="l" t="t" r="r" b="b"/>
              <a:pathLst>
                <a:path w="6050280" h="706120">
                  <a:moveTo>
                    <a:pt x="49530" y="173990"/>
                  </a:moveTo>
                  <a:cubicBezTo>
                    <a:pt x="1059180" y="135890"/>
                    <a:pt x="3082290" y="116840"/>
                    <a:pt x="4052570" y="88900"/>
                  </a:cubicBezTo>
                  <a:cubicBezTo>
                    <a:pt x="4711700" y="69850"/>
                    <a:pt x="5380990" y="12700"/>
                    <a:pt x="5713730" y="22860"/>
                  </a:cubicBezTo>
                  <a:cubicBezTo>
                    <a:pt x="5855970" y="27940"/>
                    <a:pt x="5991860" y="0"/>
                    <a:pt x="6017260" y="54610"/>
                  </a:cubicBezTo>
                  <a:cubicBezTo>
                    <a:pt x="6050280" y="119380"/>
                    <a:pt x="5796280" y="382270"/>
                    <a:pt x="5778500" y="443230"/>
                  </a:cubicBezTo>
                  <a:cubicBezTo>
                    <a:pt x="5773420" y="461010"/>
                    <a:pt x="5788660" y="468630"/>
                    <a:pt x="5777230" y="478790"/>
                  </a:cubicBezTo>
                  <a:cubicBezTo>
                    <a:pt x="5704840" y="553720"/>
                    <a:pt x="4735830" y="527050"/>
                    <a:pt x="4062730" y="546100"/>
                  </a:cubicBezTo>
                  <a:cubicBezTo>
                    <a:pt x="3096260" y="574040"/>
                    <a:pt x="1154430" y="590550"/>
                    <a:pt x="534670" y="612140"/>
                  </a:cubicBezTo>
                  <a:cubicBezTo>
                    <a:pt x="312420" y="619760"/>
                    <a:pt x="162560" y="706120"/>
                    <a:pt x="81280" y="633730"/>
                  </a:cubicBezTo>
                  <a:cubicBezTo>
                    <a:pt x="0" y="561340"/>
                    <a:pt x="49530" y="173990"/>
                    <a:pt x="49530" y="173990"/>
                  </a:cubicBezTo>
                </a:path>
              </a:pathLst>
            </a:custGeom>
            <a:solidFill>
              <a:srgbClr val="FFF234">
                <a:alpha val="4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0486" y="-546538"/>
            <a:ext cx="3158372" cy="3150476"/>
          </a:xfrm>
          <a:custGeom>
            <a:avLst/>
            <a:gdLst/>
            <a:ahLst/>
            <a:cxnLst/>
            <a:rect l="l" t="t" r="r" b="b"/>
            <a:pathLst>
              <a:path w="3158372" h="3150476">
                <a:moveTo>
                  <a:pt x="0" y="0"/>
                </a:moveTo>
                <a:lnTo>
                  <a:pt x="3158372" y="0"/>
                </a:lnTo>
                <a:lnTo>
                  <a:pt x="3158372" y="3150476"/>
                </a:lnTo>
                <a:lnTo>
                  <a:pt x="0" y="315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504950" y="721797"/>
            <a:ext cx="7949102" cy="384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QUANDO IL PREGIUDIZIO DIVENTA DISCRIMINAZIONE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04950" y="4795909"/>
            <a:ext cx="7076685" cy="78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04"/>
              </a:lnSpc>
              <a:spcBef>
                <a:spcPct val="0"/>
              </a:spcBef>
            </a:pPr>
            <a:r>
              <a:rPr lang="en-US" sz="2299" u="none" spc="137">
                <a:solidFill>
                  <a:srgbClr val="000000"/>
                </a:solidFill>
                <a:latin typeface="Quicksand Semi-Bold"/>
              </a:rPr>
              <a:t>La traduzione comportamentale del pregiudizio è la </a:t>
            </a:r>
            <a:r>
              <a:rPr lang="en-US" sz="2299" u="none" spc="137">
                <a:solidFill>
                  <a:srgbClr val="000000"/>
                </a:solidFill>
                <a:latin typeface="Quicksand Bold"/>
              </a:rPr>
              <a:t>discriminazione</a:t>
            </a:r>
            <a:r>
              <a:rPr lang="en-US" sz="2299" u="none" spc="137">
                <a:solidFill>
                  <a:srgbClr val="000000"/>
                </a:solidFill>
                <a:latin typeface="Quicksand Semi-Bold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6867642" y="558901"/>
            <a:ext cx="4552716" cy="951932"/>
          </a:xfrm>
          <a:custGeom>
            <a:avLst/>
            <a:gdLst/>
            <a:ahLst/>
            <a:cxnLst/>
            <a:rect l="l" t="t" r="r" b="b"/>
            <a:pathLst>
              <a:path w="4552716" h="951932">
                <a:moveTo>
                  <a:pt x="0" y="0"/>
                </a:moveTo>
                <a:lnTo>
                  <a:pt x="4552716" y="0"/>
                </a:lnTo>
                <a:lnTo>
                  <a:pt x="4552716" y="951932"/>
                </a:lnTo>
                <a:lnTo>
                  <a:pt x="0" y="951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6242511" y="8910360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3"/>
                </a:lnTo>
                <a:lnTo>
                  <a:pt x="0" y="3285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9618751" y="1748958"/>
            <a:ext cx="7443987" cy="6789085"/>
            <a:chOff x="0" y="0"/>
            <a:chExt cx="6962546" cy="6350000"/>
          </a:xfrm>
        </p:grpSpPr>
        <p:sp>
          <p:nvSpPr>
            <p:cNvPr id="8" name="Freeform 8"/>
            <p:cNvSpPr/>
            <p:nvPr/>
          </p:nvSpPr>
          <p:spPr>
            <a:xfrm>
              <a:off x="-6883" y="-1308"/>
              <a:ext cx="6984085" cy="6352794"/>
            </a:xfrm>
            <a:custGeom>
              <a:avLst/>
              <a:gdLst/>
              <a:ahLst/>
              <a:cxnLst/>
              <a:rect l="l" t="t" r="r" b="b"/>
              <a:pathLst>
                <a:path w="6984085" h="6352794">
                  <a:moveTo>
                    <a:pt x="5584063" y="4382198"/>
                  </a:moveTo>
                  <a:cubicBezTo>
                    <a:pt x="5976302" y="4290060"/>
                    <a:pt x="6424028" y="4283430"/>
                    <a:pt x="6711556" y="4001173"/>
                  </a:cubicBezTo>
                  <a:cubicBezTo>
                    <a:pt x="6906793" y="3809517"/>
                    <a:pt x="6984085" y="3520630"/>
                    <a:pt x="6967181" y="3247580"/>
                  </a:cubicBezTo>
                  <a:cubicBezTo>
                    <a:pt x="6950265" y="2974518"/>
                    <a:pt x="6848906" y="2713698"/>
                    <a:pt x="6729463" y="2467559"/>
                  </a:cubicBezTo>
                  <a:cubicBezTo>
                    <a:pt x="6472961" y="1938960"/>
                    <a:pt x="6126797" y="1454010"/>
                    <a:pt x="5710212" y="1039685"/>
                  </a:cubicBezTo>
                  <a:cubicBezTo>
                    <a:pt x="5664340" y="994067"/>
                    <a:pt x="5616283" y="948372"/>
                    <a:pt x="5557024" y="922414"/>
                  </a:cubicBezTo>
                  <a:cubicBezTo>
                    <a:pt x="5445950" y="873760"/>
                    <a:pt x="5312994" y="904087"/>
                    <a:pt x="5211229" y="970026"/>
                  </a:cubicBezTo>
                  <a:cubicBezTo>
                    <a:pt x="5109464" y="1035964"/>
                    <a:pt x="5014861" y="1136472"/>
                    <a:pt x="4939881" y="1231760"/>
                  </a:cubicBezTo>
                  <a:cubicBezTo>
                    <a:pt x="4855718" y="951255"/>
                    <a:pt x="4714964" y="687857"/>
                    <a:pt x="4528553" y="462000"/>
                  </a:cubicBezTo>
                  <a:cubicBezTo>
                    <a:pt x="4405732" y="313195"/>
                    <a:pt x="4259885" y="178333"/>
                    <a:pt x="4083532" y="100063"/>
                  </a:cubicBezTo>
                  <a:cubicBezTo>
                    <a:pt x="3869626" y="5131"/>
                    <a:pt x="3628021" y="0"/>
                    <a:pt x="3394011" y="1498"/>
                  </a:cubicBezTo>
                  <a:cubicBezTo>
                    <a:pt x="3174251" y="2908"/>
                    <a:pt x="2951962" y="9144"/>
                    <a:pt x="2739898" y="66840"/>
                  </a:cubicBezTo>
                  <a:cubicBezTo>
                    <a:pt x="2448204" y="146215"/>
                    <a:pt x="2191842" y="318249"/>
                    <a:pt x="1941372" y="487527"/>
                  </a:cubicBezTo>
                  <a:cubicBezTo>
                    <a:pt x="1886089" y="524891"/>
                    <a:pt x="1828914" y="564261"/>
                    <a:pt x="1795780" y="622173"/>
                  </a:cubicBezTo>
                  <a:cubicBezTo>
                    <a:pt x="1758378" y="687552"/>
                    <a:pt x="1757108" y="766750"/>
                    <a:pt x="1757502" y="842073"/>
                  </a:cubicBezTo>
                  <a:cubicBezTo>
                    <a:pt x="1759534" y="1233957"/>
                    <a:pt x="1780057" y="1625740"/>
                    <a:pt x="1818983" y="2015693"/>
                  </a:cubicBezTo>
                  <a:cubicBezTo>
                    <a:pt x="1449006" y="1947278"/>
                    <a:pt x="1014336" y="1957108"/>
                    <a:pt x="640639" y="2000758"/>
                  </a:cubicBezTo>
                  <a:cubicBezTo>
                    <a:pt x="609435" y="2004403"/>
                    <a:pt x="576567" y="2009127"/>
                    <a:pt x="551916" y="2028596"/>
                  </a:cubicBezTo>
                  <a:cubicBezTo>
                    <a:pt x="511403" y="2060588"/>
                    <a:pt x="507238" y="2119198"/>
                    <a:pt x="503631" y="2170684"/>
                  </a:cubicBezTo>
                  <a:cubicBezTo>
                    <a:pt x="469265" y="2660231"/>
                    <a:pt x="188201" y="3097416"/>
                    <a:pt x="81813" y="3576498"/>
                  </a:cubicBezTo>
                  <a:cubicBezTo>
                    <a:pt x="41643" y="3757397"/>
                    <a:pt x="26746" y="3942804"/>
                    <a:pt x="11950" y="4127513"/>
                  </a:cubicBezTo>
                  <a:cubicBezTo>
                    <a:pt x="5753" y="4204868"/>
                    <a:pt x="0" y="4285412"/>
                    <a:pt x="28587" y="4357548"/>
                  </a:cubicBezTo>
                  <a:cubicBezTo>
                    <a:pt x="54622" y="4423270"/>
                    <a:pt x="106756" y="4475226"/>
                    <a:pt x="162382" y="4518863"/>
                  </a:cubicBezTo>
                  <a:cubicBezTo>
                    <a:pt x="388290" y="4696054"/>
                    <a:pt x="682015" y="4761395"/>
                    <a:pt x="967816" y="4788763"/>
                  </a:cubicBezTo>
                  <a:cubicBezTo>
                    <a:pt x="1253617" y="4816132"/>
                    <a:pt x="1543583" y="4810836"/>
                    <a:pt x="1824634" y="4869510"/>
                  </a:cubicBezTo>
                  <a:cubicBezTo>
                    <a:pt x="1839506" y="5155336"/>
                    <a:pt x="1957806" y="5441086"/>
                    <a:pt x="2016290" y="5721248"/>
                  </a:cubicBezTo>
                  <a:cubicBezTo>
                    <a:pt x="2034286" y="5807469"/>
                    <a:pt x="2055012" y="5894984"/>
                    <a:pt x="2100948" y="5970130"/>
                  </a:cubicBezTo>
                  <a:cubicBezTo>
                    <a:pt x="2182761" y="6103963"/>
                    <a:pt x="2332812" y="6180125"/>
                    <a:pt x="2481605" y="6229769"/>
                  </a:cubicBezTo>
                  <a:cubicBezTo>
                    <a:pt x="2850337" y="6352794"/>
                    <a:pt x="3247187" y="6352515"/>
                    <a:pt x="3635896" y="6350991"/>
                  </a:cubicBezTo>
                  <a:cubicBezTo>
                    <a:pt x="4094620" y="6349200"/>
                    <a:pt x="4553343" y="6347397"/>
                    <a:pt x="5012067" y="6345606"/>
                  </a:cubicBezTo>
                  <a:cubicBezTo>
                    <a:pt x="5053482" y="6345441"/>
                    <a:pt x="5097666" y="6344475"/>
                    <a:pt x="5131943" y="6321234"/>
                  </a:cubicBezTo>
                  <a:cubicBezTo>
                    <a:pt x="5169979" y="6295453"/>
                    <a:pt x="5186680" y="6248629"/>
                    <a:pt x="5200802" y="6204890"/>
                  </a:cubicBezTo>
                  <a:cubicBezTo>
                    <a:pt x="5394820" y="5603811"/>
                    <a:pt x="5494134" y="5007407"/>
                    <a:pt x="5584063" y="4382198"/>
                  </a:cubicBezTo>
                  <a:close/>
                </a:path>
              </a:pathLst>
            </a:custGeom>
            <a:blipFill>
              <a:blip r:embed="rId8"/>
              <a:stretch>
                <a:fillRect t="-16876" b="-1687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Freeform 9"/>
          <p:cNvSpPr/>
          <p:nvPr/>
        </p:nvSpPr>
        <p:spPr>
          <a:xfrm>
            <a:off x="15749360" y="86786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1504950" y="5826164"/>
            <a:ext cx="7076685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  <a:spcBef>
                <a:spcPct val="0"/>
              </a:spcBef>
            </a:pPr>
            <a:r>
              <a:rPr lang="en-US" sz="2299" u="none" spc="137">
                <a:solidFill>
                  <a:srgbClr val="000000"/>
                </a:solidFill>
                <a:latin typeface="Quicksand Semi-Bold"/>
              </a:rPr>
              <a:t>La </a:t>
            </a:r>
            <a:r>
              <a:rPr lang="en-US" sz="2299" u="none" spc="137">
                <a:solidFill>
                  <a:srgbClr val="E18E2E"/>
                </a:solidFill>
                <a:latin typeface="Quicksand Bold"/>
              </a:rPr>
              <a:t>discriminazione</a:t>
            </a:r>
            <a:r>
              <a:rPr lang="en-US" sz="2299" u="none" spc="137">
                <a:solidFill>
                  <a:srgbClr val="000000"/>
                </a:solidFill>
                <a:latin typeface="Quicksand Semi-Bold"/>
              </a:rPr>
              <a:t> indica la messa in atto di un comportamento negativo sulla base di un pregiudizio negativo.</a:t>
            </a:r>
          </a:p>
          <a:p>
            <a:pPr marL="0" lvl="0" indent="0">
              <a:lnSpc>
                <a:spcPts val="3104"/>
              </a:lnSpc>
              <a:spcBef>
                <a:spcPct val="0"/>
              </a:spcBef>
            </a:pPr>
            <a:endParaRPr lang="en-US" sz="2299" u="none" spc="137">
              <a:solidFill>
                <a:srgbClr val="000000"/>
              </a:solidFill>
              <a:latin typeface="Quicksand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04950" y="7344449"/>
            <a:ext cx="7076685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04"/>
              </a:lnSpc>
              <a:spcBef>
                <a:spcPct val="0"/>
              </a:spcBef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La discriminazione poi sfocia nella </a:t>
            </a:r>
            <a:r>
              <a:rPr lang="en-US" sz="2299" spc="137">
                <a:solidFill>
                  <a:srgbClr val="E18E2E"/>
                </a:solidFill>
                <a:latin typeface="Quicksand Bold"/>
              </a:rPr>
              <a:t>stigmatizzazione</a:t>
            </a: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, in cui un membro della comunità viene declassato a un livello inferiore.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45130"/>
            <a:ext cx="16230600" cy="91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6500">
                <a:solidFill>
                  <a:srgbClr val="000000"/>
                </a:solidFill>
                <a:latin typeface="Abys"/>
              </a:rPr>
              <a:t>CHI VIENE A CENA?</a:t>
            </a:r>
          </a:p>
        </p:txBody>
      </p:sp>
      <p:sp>
        <p:nvSpPr>
          <p:cNvPr id="3" name="Freeform 3"/>
          <p:cNvSpPr/>
          <p:nvPr/>
        </p:nvSpPr>
        <p:spPr>
          <a:xfrm>
            <a:off x="566774" y="2038574"/>
            <a:ext cx="5446852" cy="3674149"/>
          </a:xfrm>
          <a:custGeom>
            <a:avLst/>
            <a:gdLst/>
            <a:ahLst/>
            <a:cxnLst/>
            <a:rect l="l" t="t" r="r" b="b"/>
            <a:pathLst>
              <a:path w="5446852" h="3674149">
                <a:moveTo>
                  <a:pt x="0" y="0"/>
                </a:moveTo>
                <a:lnTo>
                  <a:pt x="5446851" y="0"/>
                </a:lnTo>
                <a:lnTo>
                  <a:pt x="5446851" y="3674149"/>
                </a:lnTo>
                <a:lnTo>
                  <a:pt x="0" y="367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1504104" y="3770873"/>
            <a:ext cx="3589494" cy="1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UNA RAGAZZA DI COLORE</a:t>
            </a:r>
          </a:p>
        </p:txBody>
      </p:sp>
      <p:sp>
        <p:nvSpPr>
          <p:cNvPr id="5" name="Freeform 5"/>
          <p:cNvSpPr/>
          <p:nvPr/>
        </p:nvSpPr>
        <p:spPr>
          <a:xfrm>
            <a:off x="2340665" y="2577539"/>
            <a:ext cx="1916372" cy="941418"/>
          </a:xfrm>
          <a:custGeom>
            <a:avLst/>
            <a:gdLst/>
            <a:ahLst/>
            <a:cxnLst/>
            <a:rect l="l" t="t" r="r" b="b"/>
            <a:pathLst>
              <a:path w="1916372" h="941418">
                <a:moveTo>
                  <a:pt x="0" y="0"/>
                </a:moveTo>
                <a:lnTo>
                  <a:pt x="1916372" y="0"/>
                </a:lnTo>
                <a:lnTo>
                  <a:pt x="1916372" y="941417"/>
                </a:lnTo>
                <a:lnTo>
                  <a:pt x="0" y="941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2762474" y="2805986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 u="none">
                <a:solidFill>
                  <a:srgbClr val="000000"/>
                </a:solidFill>
                <a:latin typeface="Raleway Bold"/>
              </a:rPr>
              <a:t>01</a:t>
            </a:r>
          </a:p>
        </p:txBody>
      </p:sp>
      <p:sp>
        <p:nvSpPr>
          <p:cNvPr id="7" name="Freeform 7"/>
          <p:cNvSpPr/>
          <p:nvPr/>
        </p:nvSpPr>
        <p:spPr>
          <a:xfrm>
            <a:off x="5036095" y="9497983"/>
            <a:ext cx="3420125" cy="3146515"/>
          </a:xfrm>
          <a:custGeom>
            <a:avLst/>
            <a:gdLst/>
            <a:ahLst/>
            <a:cxnLst/>
            <a:rect l="l" t="t" r="r" b="b"/>
            <a:pathLst>
              <a:path w="3420125" h="3146515">
                <a:moveTo>
                  <a:pt x="0" y="0"/>
                </a:moveTo>
                <a:lnTo>
                  <a:pt x="3420125" y="0"/>
                </a:lnTo>
                <a:lnTo>
                  <a:pt x="3420125" y="3146515"/>
                </a:lnTo>
                <a:lnTo>
                  <a:pt x="0" y="314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-10800000">
            <a:off x="14069122" y="-1688491"/>
            <a:ext cx="3007901" cy="2639433"/>
          </a:xfrm>
          <a:custGeom>
            <a:avLst/>
            <a:gdLst/>
            <a:ahLst/>
            <a:cxnLst/>
            <a:rect l="l" t="t" r="r" b="b"/>
            <a:pathLst>
              <a:path w="3007901" h="2639433">
                <a:moveTo>
                  <a:pt x="0" y="0"/>
                </a:moveTo>
                <a:lnTo>
                  <a:pt x="3007900" y="0"/>
                </a:lnTo>
                <a:lnTo>
                  <a:pt x="3007900" y="2639433"/>
                </a:lnTo>
                <a:lnTo>
                  <a:pt x="0" y="26394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-1057675" y="-608201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-2027954">
            <a:off x="16013604" y="8580828"/>
            <a:ext cx="2491392" cy="2513384"/>
          </a:xfrm>
          <a:custGeom>
            <a:avLst/>
            <a:gdLst/>
            <a:ahLst/>
            <a:cxnLst/>
            <a:rect l="l" t="t" r="r" b="b"/>
            <a:pathLst>
              <a:path w="2491392" h="2513384">
                <a:moveTo>
                  <a:pt x="0" y="0"/>
                </a:moveTo>
                <a:lnTo>
                  <a:pt x="2491392" y="0"/>
                </a:lnTo>
                <a:lnTo>
                  <a:pt x="2491392" y="2513384"/>
                </a:lnTo>
                <a:lnTo>
                  <a:pt x="0" y="2513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6365823" y="2066106"/>
            <a:ext cx="5446852" cy="3674149"/>
          </a:xfrm>
          <a:custGeom>
            <a:avLst/>
            <a:gdLst/>
            <a:ahLst/>
            <a:cxnLst/>
            <a:rect l="l" t="t" r="r" b="b"/>
            <a:pathLst>
              <a:path w="5446852" h="3674149">
                <a:moveTo>
                  <a:pt x="0" y="0"/>
                </a:moveTo>
                <a:lnTo>
                  <a:pt x="5446852" y="0"/>
                </a:lnTo>
                <a:lnTo>
                  <a:pt x="5446852" y="3674149"/>
                </a:lnTo>
                <a:lnTo>
                  <a:pt x="0" y="367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Box 12"/>
          <p:cNvSpPr txBox="1"/>
          <p:nvPr/>
        </p:nvSpPr>
        <p:spPr>
          <a:xfrm>
            <a:off x="7294503" y="3770873"/>
            <a:ext cx="3589494" cy="1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UN IMMIGRATO LATINO-AMERICANO</a:t>
            </a:r>
          </a:p>
        </p:txBody>
      </p:sp>
      <p:sp>
        <p:nvSpPr>
          <p:cNvPr id="13" name="Freeform 13"/>
          <p:cNvSpPr/>
          <p:nvPr/>
        </p:nvSpPr>
        <p:spPr>
          <a:xfrm>
            <a:off x="8139715" y="2605071"/>
            <a:ext cx="1916372" cy="941418"/>
          </a:xfrm>
          <a:custGeom>
            <a:avLst/>
            <a:gdLst/>
            <a:ahLst/>
            <a:cxnLst/>
            <a:rect l="l" t="t" r="r" b="b"/>
            <a:pathLst>
              <a:path w="1916372" h="941418">
                <a:moveTo>
                  <a:pt x="0" y="0"/>
                </a:moveTo>
                <a:lnTo>
                  <a:pt x="1916372" y="0"/>
                </a:lnTo>
                <a:lnTo>
                  <a:pt x="1916372" y="941418"/>
                </a:lnTo>
                <a:lnTo>
                  <a:pt x="0" y="94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8561524" y="2833519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>
                <a:solidFill>
                  <a:srgbClr val="000000"/>
                </a:solidFill>
                <a:latin typeface="Raleway Bold"/>
              </a:rPr>
              <a:t>02</a:t>
            </a:r>
          </a:p>
        </p:txBody>
      </p:sp>
      <p:sp>
        <p:nvSpPr>
          <p:cNvPr id="15" name="Freeform 15"/>
          <p:cNvSpPr/>
          <p:nvPr/>
        </p:nvSpPr>
        <p:spPr>
          <a:xfrm>
            <a:off x="12279076" y="2066106"/>
            <a:ext cx="5446852" cy="3674149"/>
          </a:xfrm>
          <a:custGeom>
            <a:avLst/>
            <a:gdLst/>
            <a:ahLst/>
            <a:cxnLst/>
            <a:rect l="l" t="t" r="r" b="b"/>
            <a:pathLst>
              <a:path w="5446852" h="3674149">
                <a:moveTo>
                  <a:pt x="0" y="0"/>
                </a:moveTo>
                <a:lnTo>
                  <a:pt x="5446852" y="0"/>
                </a:lnTo>
                <a:lnTo>
                  <a:pt x="5446852" y="3674149"/>
                </a:lnTo>
                <a:lnTo>
                  <a:pt x="0" y="367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16" name="TextBox 16"/>
          <p:cNvSpPr txBox="1"/>
          <p:nvPr/>
        </p:nvSpPr>
        <p:spPr>
          <a:xfrm>
            <a:off x="13216406" y="3798406"/>
            <a:ext cx="3589494" cy="1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UN GIOCATORE DI CALCIO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052967" y="2605071"/>
            <a:ext cx="1916372" cy="941418"/>
          </a:xfrm>
          <a:custGeom>
            <a:avLst/>
            <a:gdLst/>
            <a:ahLst/>
            <a:cxnLst/>
            <a:rect l="l" t="t" r="r" b="b"/>
            <a:pathLst>
              <a:path w="1916372" h="941418">
                <a:moveTo>
                  <a:pt x="0" y="0"/>
                </a:moveTo>
                <a:lnTo>
                  <a:pt x="1916372" y="0"/>
                </a:lnTo>
                <a:lnTo>
                  <a:pt x="1916372" y="941418"/>
                </a:lnTo>
                <a:lnTo>
                  <a:pt x="0" y="941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TextBox 18"/>
          <p:cNvSpPr txBox="1"/>
          <p:nvPr/>
        </p:nvSpPr>
        <p:spPr>
          <a:xfrm>
            <a:off x="14474777" y="2833519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>
                <a:solidFill>
                  <a:srgbClr val="000000"/>
                </a:solidFill>
                <a:latin typeface="Raleway Bold"/>
              </a:rPr>
              <a:t>03</a:t>
            </a:r>
          </a:p>
        </p:txBody>
      </p:sp>
      <p:sp>
        <p:nvSpPr>
          <p:cNvPr id="19" name="Freeform 19"/>
          <p:cNvSpPr/>
          <p:nvPr/>
        </p:nvSpPr>
        <p:spPr>
          <a:xfrm>
            <a:off x="604932" y="6065148"/>
            <a:ext cx="5446852" cy="3674149"/>
          </a:xfrm>
          <a:custGeom>
            <a:avLst/>
            <a:gdLst/>
            <a:ahLst/>
            <a:cxnLst/>
            <a:rect l="l" t="t" r="r" b="b"/>
            <a:pathLst>
              <a:path w="5446852" h="3674149">
                <a:moveTo>
                  <a:pt x="0" y="0"/>
                </a:moveTo>
                <a:lnTo>
                  <a:pt x="5446852" y="0"/>
                </a:lnTo>
                <a:lnTo>
                  <a:pt x="5446852" y="3674149"/>
                </a:lnTo>
                <a:lnTo>
                  <a:pt x="0" y="367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20" name="TextBox 20"/>
          <p:cNvSpPr txBox="1"/>
          <p:nvPr/>
        </p:nvSpPr>
        <p:spPr>
          <a:xfrm>
            <a:off x="1542263" y="7639682"/>
            <a:ext cx="3589494" cy="1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UN RAGAZZO ITALIANO</a:t>
            </a:r>
          </a:p>
        </p:txBody>
      </p:sp>
      <p:sp>
        <p:nvSpPr>
          <p:cNvPr id="21" name="Freeform 21"/>
          <p:cNvSpPr/>
          <p:nvPr/>
        </p:nvSpPr>
        <p:spPr>
          <a:xfrm flipH="1">
            <a:off x="-1049794" y="6767737"/>
            <a:ext cx="2221424" cy="2575564"/>
          </a:xfrm>
          <a:custGeom>
            <a:avLst/>
            <a:gdLst/>
            <a:ahLst/>
            <a:cxnLst/>
            <a:rect l="l" t="t" r="r" b="b"/>
            <a:pathLst>
              <a:path w="2221424" h="2575564">
                <a:moveTo>
                  <a:pt x="2221424" y="0"/>
                </a:moveTo>
                <a:lnTo>
                  <a:pt x="0" y="0"/>
                </a:lnTo>
                <a:lnTo>
                  <a:pt x="0" y="2575564"/>
                </a:lnTo>
                <a:lnTo>
                  <a:pt x="2221424" y="2575564"/>
                </a:lnTo>
                <a:lnTo>
                  <a:pt x="222142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2378823" y="6604113"/>
            <a:ext cx="1916372" cy="941418"/>
          </a:xfrm>
          <a:custGeom>
            <a:avLst/>
            <a:gdLst/>
            <a:ahLst/>
            <a:cxnLst/>
            <a:rect l="l" t="t" r="r" b="b"/>
            <a:pathLst>
              <a:path w="1916372" h="941418">
                <a:moveTo>
                  <a:pt x="0" y="0"/>
                </a:moveTo>
                <a:lnTo>
                  <a:pt x="1916372" y="0"/>
                </a:lnTo>
                <a:lnTo>
                  <a:pt x="1916372" y="941417"/>
                </a:lnTo>
                <a:lnTo>
                  <a:pt x="0" y="941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TextBox 23"/>
          <p:cNvSpPr txBox="1"/>
          <p:nvPr/>
        </p:nvSpPr>
        <p:spPr>
          <a:xfrm>
            <a:off x="2800633" y="6832560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>
                <a:solidFill>
                  <a:srgbClr val="000000"/>
                </a:solidFill>
                <a:latin typeface="Raleway Bold"/>
              </a:rPr>
              <a:t>04</a:t>
            </a:r>
          </a:p>
        </p:txBody>
      </p:sp>
      <p:sp>
        <p:nvSpPr>
          <p:cNvPr id="24" name="Freeform 24"/>
          <p:cNvSpPr/>
          <p:nvPr/>
        </p:nvSpPr>
        <p:spPr>
          <a:xfrm>
            <a:off x="6439653" y="6065148"/>
            <a:ext cx="5446852" cy="3674149"/>
          </a:xfrm>
          <a:custGeom>
            <a:avLst/>
            <a:gdLst/>
            <a:ahLst/>
            <a:cxnLst/>
            <a:rect l="l" t="t" r="r" b="b"/>
            <a:pathLst>
              <a:path w="5446852" h="3674149">
                <a:moveTo>
                  <a:pt x="0" y="0"/>
                </a:moveTo>
                <a:lnTo>
                  <a:pt x="5446852" y="0"/>
                </a:lnTo>
                <a:lnTo>
                  <a:pt x="5446852" y="3674149"/>
                </a:lnTo>
                <a:lnTo>
                  <a:pt x="0" y="367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7376984" y="7639682"/>
            <a:ext cx="3589494" cy="1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UNA EXTRACOMUNITARIA</a:t>
            </a:r>
          </a:p>
        </p:txBody>
      </p:sp>
      <p:sp>
        <p:nvSpPr>
          <p:cNvPr id="26" name="Freeform 26"/>
          <p:cNvSpPr/>
          <p:nvPr/>
        </p:nvSpPr>
        <p:spPr>
          <a:xfrm>
            <a:off x="8213545" y="6604113"/>
            <a:ext cx="1916372" cy="941418"/>
          </a:xfrm>
          <a:custGeom>
            <a:avLst/>
            <a:gdLst/>
            <a:ahLst/>
            <a:cxnLst/>
            <a:rect l="l" t="t" r="r" b="b"/>
            <a:pathLst>
              <a:path w="1916372" h="941418">
                <a:moveTo>
                  <a:pt x="0" y="0"/>
                </a:moveTo>
                <a:lnTo>
                  <a:pt x="1916372" y="0"/>
                </a:lnTo>
                <a:lnTo>
                  <a:pt x="1916372" y="941417"/>
                </a:lnTo>
                <a:lnTo>
                  <a:pt x="0" y="941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TextBox 27"/>
          <p:cNvSpPr txBox="1"/>
          <p:nvPr/>
        </p:nvSpPr>
        <p:spPr>
          <a:xfrm>
            <a:off x="8635354" y="6832560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 u="none">
                <a:solidFill>
                  <a:srgbClr val="000000"/>
                </a:solidFill>
                <a:latin typeface="Raleway Bold"/>
              </a:rPr>
              <a:t>05</a:t>
            </a:r>
          </a:p>
        </p:txBody>
      </p:sp>
      <p:sp>
        <p:nvSpPr>
          <p:cNvPr id="28" name="Freeform 28"/>
          <p:cNvSpPr/>
          <p:nvPr/>
        </p:nvSpPr>
        <p:spPr>
          <a:xfrm>
            <a:off x="12287727" y="6065148"/>
            <a:ext cx="5446852" cy="3674149"/>
          </a:xfrm>
          <a:custGeom>
            <a:avLst/>
            <a:gdLst/>
            <a:ahLst/>
            <a:cxnLst/>
            <a:rect l="l" t="t" r="r" b="b"/>
            <a:pathLst>
              <a:path w="5446852" h="3674149">
                <a:moveTo>
                  <a:pt x="0" y="0"/>
                </a:moveTo>
                <a:lnTo>
                  <a:pt x="5446852" y="0"/>
                </a:lnTo>
                <a:lnTo>
                  <a:pt x="5446852" y="3674149"/>
                </a:lnTo>
                <a:lnTo>
                  <a:pt x="0" y="3674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29" name="TextBox 29"/>
          <p:cNvSpPr txBox="1"/>
          <p:nvPr/>
        </p:nvSpPr>
        <p:spPr>
          <a:xfrm>
            <a:off x="13225058" y="7797447"/>
            <a:ext cx="3589494" cy="1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UNA RAGAZZA DI ITALIANA</a:t>
            </a:r>
          </a:p>
        </p:txBody>
      </p:sp>
      <p:sp>
        <p:nvSpPr>
          <p:cNvPr id="30" name="Freeform 30"/>
          <p:cNvSpPr/>
          <p:nvPr/>
        </p:nvSpPr>
        <p:spPr>
          <a:xfrm>
            <a:off x="14061619" y="6604113"/>
            <a:ext cx="1916372" cy="941418"/>
          </a:xfrm>
          <a:custGeom>
            <a:avLst/>
            <a:gdLst/>
            <a:ahLst/>
            <a:cxnLst/>
            <a:rect l="l" t="t" r="r" b="b"/>
            <a:pathLst>
              <a:path w="1916372" h="941418">
                <a:moveTo>
                  <a:pt x="0" y="0"/>
                </a:moveTo>
                <a:lnTo>
                  <a:pt x="1916372" y="0"/>
                </a:lnTo>
                <a:lnTo>
                  <a:pt x="1916372" y="941417"/>
                </a:lnTo>
                <a:lnTo>
                  <a:pt x="0" y="941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1" name="TextBox 31"/>
          <p:cNvSpPr txBox="1"/>
          <p:nvPr/>
        </p:nvSpPr>
        <p:spPr>
          <a:xfrm>
            <a:off x="14483428" y="6832560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 u="none">
                <a:solidFill>
                  <a:srgbClr val="000000"/>
                </a:solidFill>
                <a:latin typeface="Raleway Bold"/>
              </a:rPr>
              <a:t>06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45130"/>
            <a:ext cx="16230600" cy="91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6500">
                <a:solidFill>
                  <a:srgbClr val="000000"/>
                </a:solidFill>
                <a:latin typeface="Abys"/>
              </a:rPr>
              <a:t>CHI VIENE A CENA?</a:t>
            </a:r>
          </a:p>
        </p:txBody>
      </p:sp>
      <p:sp>
        <p:nvSpPr>
          <p:cNvPr id="3" name="Freeform 3"/>
          <p:cNvSpPr/>
          <p:nvPr/>
        </p:nvSpPr>
        <p:spPr>
          <a:xfrm>
            <a:off x="604932" y="2605071"/>
            <a:ext cx="1676569" cy="823615"/>
          </a:xfrm>
          <a:custGeom>
            <a:avLst/>
            <a:gdLst/>
            <a:ahLst/>
            <a:cxnLst/>
            <a:rect l="l" t="t" r="r" b="b"/>
            <a:pathLst>
              <a:path w="1676569" h="823615">
                <a:moveTo>
                  <a:pt x="0" y="0"/>
                </a:moveTo>
                <a:lnTo>
                  <a:pt x="1676569" y="0"/>
                </a:lnTo>
                <a:lnTo>
                  <a:pt x="1676569" y="823615"/>
                </a:lnTo>
                <a:lnTo>
                  <a:pt x="0" y="823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5036095" y="9497983"/>
            <a:ext cx="3420125" cy="3146515"/>
          </a:xfrm>
          <a:custGeom>
            <a:avLst/>
            <a:gdLst/>
            <a:ahLst/>
            <a:cxnLst/>
            <a:rect l="l" t="t" r="r" b="b"/>
            <a:pathLst>
              <a:path w="3420125" h="3146515">
                <a:moveTo>
                  <a:pt x="0" y="0"/>
                </a:moveTo>
                <a:lnTo>
                  <a:pt x="3420125" y="0"/>
                </a:lnTo>
                <a:lnTo>
                  <a:pt x="3420125" y="3146515"/>
                </a:lnTo>
                <a:lnTo>
                  <a:pt x="0" y="3146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10800000">
            <a:off x="14069122" y="-1688491"/>
            <a:ext cx="3007901" cy="2639433"/>
          </a:xfrm>
          <a:custGeom>
            <a:avLst/>
            <a:gdLst/>
            <a:ahLst/>
            <a:cxnLst/>
            <a:rect l="l" t="t" r="r" b="b"/>
            <a:pathLst>
              <a:path w="3007901" h="2639433">
                <a:moveTo>
                  <a:pt x="0" y="0"/>
                </a:moveTo>
                <a:lnTo>
                  <a:pt x="3007900" y="0"/>
                </a:lnTo>
                <a:lnTo>
                  <a:pt x="3007900" y="2639433"/>
                </a:lnTo>
                <a:lnTo>
                  <a:pt x="0" y="2639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-1057675" y="-608201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2450480" y="2159613"/>
            <a:ext cx="3601304" cy="3487137"/>
          </a:xfrm>
          <a:custGeom>
            <a:avLst/>
            <a:gdLst/>
            <a:ahLst/>
            <a:cxnLst/>
            <a:rect l="l" t="t" r="r" b="b"/>
            <a:pathLst>
              <a:path w="3601304" h="3487137">
                <a:moveTo>
                  <a:pt x="0" y="0"/>
                </a:moveTo>
                <a:lnTo>
                  <a:pt x="3601304" y="0"/>
                </a:lnTo>
                <a:lnTo>
                  <a:pt x="3601304" y="3487136"/>
                </a:lnTo>
                <a:lnTo>
                  <a:pt x="0" y="34871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821" t="-3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6230477" y="3512656"/>
            <a:ext cx="2094298" cy="1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PAPA FRANCESCO</a:t>
            </a:r>
          </a:p>
        </p:txBody>
      </p:sp>
      <p:sp>
        <p:nvSpPr>
          <p:cNvPr id="9" name="Freeform 9"/>
          <p:cNvSpPr/>
          <p:nvPr/>
        </p:nvSpPr>
        <p:spPr>
          <a:xfrm>
            <a:off x="6479227" y="2605071"/>
            <a:ext cx="1676569" cy="823615"/>
          </a:xfrm>
          <a:custGeom>
            <a:avLst/>
            <a:gdLst/>
            <a:ahLst/>
            <a:cxnLst/>
            <a:rect l="l" t="t" r="r" b="b"/>
            <a:pathLst>
              <a:path w="1676569" h="823615">
                <a:moveTo>
                  <a:pt x="0" y="0"/>
                </a:moveTo>
                <a:lnTo>
                  <a:pt x="1676569" y="0"/>
                </a:lnTo>
                <a:lnTo>
                  <a:pt x="1676569" y="823615"/>
                </a:lnTo>
                <a:lnTo>
                  <a:pt x="0" y="823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8324775" y="2159613"/>
            <a:ext cx="3601304" cy="3487137"/>
          </a:xfrm>
          <a:custGeom>
            <a:avLst/>
            <a:gdLst/>
            <a:ahLst/>
            <a:cxnLst/>
            <a:rect l="l" t="t" r="r" b="b"/>
            <a:pathLst>
              <a:path w="3601304" h="3487137">
                <a:moveTo>
                  <a:pt x="0" y="0"/>
                </a:moveTo>
                <a:lnTo>
                  <a:pt x="3601304" y="0"/>
                </a:lnTo>
                <a:lnTo>
                  <a:pt x="3601304" y="3487136"/>
                </a:lnTo>
                <a:lnTo>
                  <a:pt x="0" y="34871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3273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2405033" y="2605071"/>
            <a:ext cx="1676569" cy="823615"/>
          </a:xfrm>
          <a:custGeom>
            <a:avLst/>
            <a:gdLst/>
            <a:ahLst/>
            <a:cxnLst/>
            <a:rect l="l" t="t" r="r" b="b"/>
            <a:pathLst>
              <a:path w="1676569" h="823615">
                <a:moveTo>
                  <a:pt x="0" y="0"/>
                </a:moveTo>
                <a:lnTo>
                  <a:pt x="1676569" y="0"/>
                </a:lnTo>
                <a:lnTo>
                  <a:pt x="1676569" y="823615"/>
                </a:lnTo>
                <a:lnTo>
                  <a:pt x="0" y="823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14540326" y="2160233"/>
            <a:ext cx="3009490" cy="3372704"/>
          </a:xfrm>
          <a:custGeom>
            <a:avLst/>
            <a:gdLst/>
            <a:ahLst/>
            <a:cxnLst/>
            <a:rect l="l" t="t" r="r" b="b"/>
            <a:pathLst>
              <a:path w="3009490" h="3372704">
                <a:moveTo>
                  <a:pt x="0" y="0"/>
                </a:moveTo>
                <a:lnTo>
                  <a:pt x="3009490" y="0"/>
                </a:lnTo>
                <a:lnTo>
                  <a:pt x="3009490" y="3372704"/>
                </a:lnTo>
                <a:lnTo>
                  <a:pt x="0" y="33727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9627" t="-11978" r="-10037" b="-1533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2450480" y="6151574"/>
            <a:ext cx="3601304" cy="3601304"/>
          </a:xfrm>
          <a:custGeom>
            <a:avLst/>
            <a:gdLst/>
            <a:ahLst/>
            <a:cxnLst/>
            <a:rect l="l" t="t" r="r" b="b"/>
            <a:pathLst>
              <a:path w="3601304" h="3601304">
                <a:moveTo>
                  <a:pt x="0" y="0"/>
                </a:moveTo>
                <a:lnTo>
                  <a:pt x="3601304" y="0"/>
                </a:lnTo>
                <a:lnTo>
                  <a:pt x="3601304" y="3601304"/>
                </a:lnTo>
                <a:lnTo>
                  <a:pt x="0" y="36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604932" y="6597033"/>
            <a:ext cx="1676569" cy="823615"/>
          </a:xfrm>
          <a:custGeom>
            <a:avLst/>
            <a:gdLst/>
            <a:ahLst/>
            <a:cxnLst/>
            <a:rect l="l" t="t" r="r" b="b"/>
            <a:pathLst>
              <a:path w="1676569" h="823615">
                <a:moveTo>
                  <a:pt x="0" y="0"/>
                </a:moveTo>
                <a:lnTo>
                  <a:pt x="1676569" y="0"/>
                </a:lnTo>
                <a:lnTo>
                  <a:pt x="1676569" y="823614"/>
                </a:lnTo>
                <a:lnTo>
                  <a:pt x="0" y="823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6479227" y="6654116"/>
            <a:ext cx="1676569" cy="823615"/>
          </a:xfrm>
          <a:custGeom>
            <a:avLst/>
            <a:gdLst/>
            <a:ahLst/>
            <a:cxnLst/>
            <a:rect l="l" t="t" r="r" b="b"/>
            <a:pathLst>
              <a:path w="1676569" h="823615">
                <a:moveTo>
                  <a:pt x="0" y="0"/>
                </a:moveTo>
                <a:lnTo>
                  <a:pt x="1676569" y="0"/>
                </a:lnTo>
                <a:lnTo>
                  <a:pt x="1676569" y="823615"/>
                </a:lnTo>
                <a:lnTo>
                  <a:pt x="0" y="823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8324775" y="6208658"/>
            <a:ext cx="3601304" cy="3487137"/>
          </a:xfrm>
          <a:custGeom>
            <a:avLst/>
            <a:gdLst/>
            <a:ahLst/>
            <a:cxnLst/>
            <a:rect l="l" t="t" r="r" b="b"/>
            <a:pathLst>
              <a:path w="3601304" h="3487137">
                <a:moveTo>
                  <a:pt x="0" y="0"/>
                </a:moveTo>
                <a:lnTo>
                  <a:pt x="3601304" y="0"/>
                </a:lnTo>
                <a:lnTo>
                  <a:pt x="3601304" y="3487136"/>
                </a:lnTo>
                <a:lnTo>
                  <a:pt x="0" y="3487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997" b="-1299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12472009" y="6654116"/>
            <a:ext cx="1676569" cy="823615"/>
          </a:xfrm>
          <a:custGeom>
            <a:avLst/>
            <a:gdLst/>
            <a:ahLst/>
            <a:cxnLst/>
            <a:rect l="l" t="t" r="r" b="b"/>
            <a:pathLst>
              <a:path w="1676569" h="823615">
                <a:moveTo>
                  <a:pt x="0" y="0"/>
                </a:moveTo>
                <a:lnTo>
                  <a:pt x="1676570" y="0"/>
                </a:lnTo>
                <a:lnTo>
                  <a:pt x="1676570" y="823615"/>
                </a:lnTo>
                <a:lnTo>
                  <a:pt x="0" y="823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15219006" y="6250852"/>
            <a:ext cx="1652130" cy="3502026"/>
          </a:xfrm>
          <a:custGeom>
            <a:avLst/>
            <a:gdLst/>
            <a:ahLst/>
            <a:cxnLst/>
            <a:rect l="l" t="t" r="r" b="b"/>
            <a:pathLst>
              <a:path w="1652130" h="3502026">
                <a:moveTo>
                  <a:pt x="0" y="0"/>
                </a:moveTo>
                <a:lnTo>
                  <a:pt x="1652130" y="0"/>
                </a:lnTo>
                <a:lnTo>
                  <a:pt x="1652130" y="3502026"/>
                </a:lnTo>
                <a:lnTo>
                  <a:pt x="0" y="350202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b="-108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TextBox 19"/>
          <p:cNvSpPr txBox="1"/>
          <p:nvPr/>
        </p:nvSpPr>
        <p:spPr>
          <a:xfrm>
            <a:off x="487626" y="3512656"/>
            <a:ext cx="1911181" cy="169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SUOR THEA BOWMAN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89452" y="2805986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 u="none">
                <a:solidFill>
                  <a:srgbClr val="000000"/>
                </a:solidFill>
                <a:latin typeface="Raleway Bold"/>
              </a:rPr>
              <a:t>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763747" y="2805986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 u="none">
                <a:solidFill>
                  <a:srgbClr val="000000"/>
                </a:solidFill>
                <a:latin typeface="Raleway Bold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87727" y="3512656"/>
            <a:ext cx="2195701" cy="1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Theophilus Afelo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689553" y="2805986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 u="none">
                <a:solidFill>
                  <a:srgbClr val="000000"/>
                </a:solidFill>
                <a:latin typeface="Raleway Bold"/>
              </a:rPr>
              <a:t>03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8180" y="7506372"/>
            <a:ext cx="2144676" cy="2268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G.T. (APPENA USCITO DAL CARCERE)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9452" y="6797948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 u="none">
                <a:solidFill>
                  <a:srgbClr val="000000"/>
                </a:solidFill>
                <a:latin typeface="Raleway Bold"/>
              </a:rPr>
              <a:t>04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61921" y="7561701"/>
            <a:ext cx="1911181" cy="169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MADRE TERESA DI CALCUTTA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763747" y="6855031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 u="none">
                <a:solidFill>
                  <a:srgbClr val="000000"/>
                </a:solidFill>
                <a:latin typeface="Raleway Bold"/>
              </a:rPr>
              <a:t>05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240404" y="7561701"/>
            <a:ext cx="2025481" cy="1125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2999">
                <a:solidFill>
                  <a:srgbClr val="000000"/>
                </a:solidFill>
                <a:latin typeface="Lazydog"/>
              </a:rPr>
              <a:t>M.R. (MAESTRA)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756529" y="6855031"/>
            <a:ext cx="1072753" cy="456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82"/>
              </a:lnSpc>
              <a:spcBef>
                <a:spcPct val="0"/>
              </a:spcBef>
            </a:pPr>
            <a:r>
              <a:rPr lang="en-US" sz="3081" u="none">
                <a:solidFill>
                  <a:srgbClr val="000000"/>
                </a:solidFill>
                <a:latin typeface="Raleway Bold"/>
              </a:rPr>
              <a:t>06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526" y="821621"/>
            <a:ext cx="16644948" cy="8643757"/>
            <a:chOff x="0" y="0"/>
            <a:chExt cx="6236922" cy="3238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922" cy="3238847"/>
            </a:xfrm>
            <a:custGeom>
              <a:avLst/>
              <a:gdLst/>
              <a:ahLst/>
              <a:cxnLst/>
              <a:rect l="l" t="t" r="r" b="b"/>
              <a:pathLst>
                <a:path w="6236922" h="3238847">
                  <a:moveTo>
                    <a:pt x="1395" y="0"/>
                  </a:moveTo>
                  <a:lnTo>
                    <a:pt x="6235527" y="0"/>
                  </a:lnTo>
                  <a:cubicBezTo>
                    <a:pt x="6236298" y="0"/>
                    <a:pt x="6236922" y="625"/>
                    <a:pt x="6236922" y="1395"/>
                  </a:cubicBezTo>
                  <a:lnTo>
                    <a:pt x="6236922" y="3237452"/>
                  </a:lnTo>
                  <a:cubicBezTo>
                    <a:pt x="6236922" y="3238222"/>
                    <a:pt x="6236298" y="3238847"/>
                    <a:pt x="6235527" y="3238847"/>
                  </a:cubicBezTo>
                  <a:lnTo>
                    <a:pt x="1395" y="3238847"/>
                  </a:lnTo>
                  <a:cubicBezTo>
                    <a:pt x="625" y="3238847"/>
                    <a:pt x="0" y="3238222"/>
                    <a:pt x="0" y="3237452"/>
                  </a:cubicBezTo>
                  <a:lnTo>
                    <a:pt x="0" y="1395"/>
                  </a:lnTo>
                  <a:cubicBezTo>
                    <a:pt x="0" y="625"/>
                    <a:pt x="625" y="0"/>
                    <a:pt x="1395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236922" cy="3248372"/>
            </a:xfrm>
            <a:prstGeom prst="rect">
              <a:avLst/>
            </a:prstGeom>
          </p:spPr>
          <p:txBody>
            <a:bodyPr lIns="19016" tIns="19016" rIns="19016" bIns="19016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4969031" y="4802535"/>
            <a:ext cx="935619" cy="1890139"/>
          </a:xfrm>
          <a:custGeom>
            <a:avLst/>
            <a:gdLst/>
            <a:ahLst/>
            <a:cxnLst/>
            <a:rect l="l" t="t" r="r" b="b"/>
            <a:pathLst>
              <a:path w="935619" h="1890139">
                <a:moveTo>
                  <a:pt x="0" y="0"/>
                </a:moveTo>
                <a:lnTo>
                  <a:pt x="935619" y="0"/>
                </a:lnTo>
                <a:lnTo>
                  <a:pt x="935619" y="1890139"/>
                </a:lnTo>
                <a:lnTo>
                  <a:pt x="0" y="1890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2123300" y="4802535"/>
            <a:ext cx="935619" cy="1890139"/>
          </a:xfrm>
          <a:custGeom>
            <a:avLst/>
            <a:gdLst/>
            <a:ahLst/>
            <a:cxnLst/>
            <a:rect l="l" t="t" r="r" b="b"/>
            <a:pathLst>
              <a:path w="935619" h="1890139">
                <a:moveTo>
                  <a:pt x="0" y="0"/>
                </a:moveTo>
                <a:lnTo>
                  <a:pt x="935619" y="0"/>
                </a:lnTo>
                <a:lnTo>
                  <a:pt x="935619" y="1890139"/>
                </a:lnTo>
                <a:lnTo>
                  <a:pt x="0" y="1890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608635" y="-486809"/>
            <a:ext cx="2568645" cy="2514062"/>
          </a:xfrm>
          <a:custGeom>
            <a:avLst/>
            <a:gdLst/>
            <a:ahLst/>
            <a:cxnLst/>
            <a:rect l="l" t="t" r="r" b="b"/>
            <a:pathLst>
              <a:path w="2568645" h="2514062">
                <a:moveTo>
                  <a:pt x="0" y="0"/>
                </a:moveTo>
                <a:lnTo>
                  <a:pt x="2568646" y="0"/>
                </a:lnTo>
                <a:lnTo>
                  <a:pt x="2568646" y="2514062"/>
                </a:lnTo>
                <a:lnTo>
                  <a:pt x="0" y="2514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2632869" y="8904354"/>
            <a:ext cx="1606925" cy="2090310"/>
          </a:xfrm>
          <a:custGeom>
            <a:avLst/>
            <a:gdLst/>
            <a:ahLst/>
            <a:cxnLst/>
            <a:rect l="l" t="t" r="r" b="b"/>
            <a:pathLst>
              <a:path w="1606925" h="2090310">
                <a:moveTo>
                  <a:pt x="0" y="0"/>
                </a:moveTo>
                <a:lnTo>
                  <a:pt x="1606925" y="0"/>
                </a:lnTo>
                <a:lnTo>
                  <a:pt x="1606925" y="2090310"/>
                </a:lnTo>
                <a:lnTo>
                  <a:pt x="0" y="2090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3573165" y="8904354"/>
            <a:ext cx="2791732" cy="2090310"/>
          </a:xfrm>
          <a:custGeom>
            <a:avLst/>
            <a:gdLst/>
            <a:ahLst/>
            <a:cxnLst/>
            <a:rect l="l" t="t" r="r" b="b"/>
            <a:pathLst>
              <a:path w="2791732" h="2090310">
                <a:moveTo>
                  <a:pt x="0" y="0"/>
                </a:moveTo>
                <a:lnTo>
                  <a:pt x="2791733" y="0"/>
                </a:lnTo>
                <a:lnTo>
                  <a:pt x="2791733" y="2090310"/>
                </a:lnTo>
                <a:lnTo>
                  <a:pt x="0" y="20903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6143571" y="-486809"/>
            <a:ext cx="2611506" cy="1390627"/>
          </a:xfrm>
          <a:custGeom>
            <a:avLst/>
            <a:gdLst/>
            <a:ahLst/>
            <a:cxnLst/>
            <a:rect l="l" t="t" r="r" b="b"/>
            <a:pathLst>
              <a:path w="2611506" h="1390627">
                <a:moveTo>
                  <a:pt x="0" y="0"/>
                </a:moveTo>
                <a:lnTo>
                  <a:pt x="2611506" y="0"/>
                </a:lnTo>
                <a:lnTo>
                  <a:pt x="2611506" y="1390627"/>
                </a:lnTo>
                <a:lnTo>
                  <a:pt x="0" y="1390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6364898" y="1780118"/>
            <a:ext cx="1308750" cy="1702439"/>
          </a:xfrm>
          <a:custGeom>
            <a:avLst/>
            <a:gdLst/>
            <a:ahLst/>
            <a:cxnLst/>
            <a:rect l="l" t="t" r="r" b="b"/>
            <a:pathLst>
              <a:path w="1308750" h="1702439">
                <a:moveTo>
                  <a:pt x="0" y="0"/>
                </a:moveTo>
                <a:lnTo>
                  <a:pt x="1308750" y="0"/>
                </a:lnTo>
                <a:lnTo>
                  <a:pt x="1308750" y="1702439"/>
                </a:lnTo>
                <a:lnTo>
                  <a:pt x="0" y="1702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2027954">
            <a:off x="16252068" y="8582926"/>
            <a:ext cx="2491392" cy="2513384"/>
          </a:xfrm>
          <a:custGeom>
            <a:avLst/>
            <a:gdLst/>
            <a:ahLst/>
            <a:cxnLst/>
            <a:rect l="l" t="t" r="r" b="b"/>
            <a:pathLst>
              <a:path w="2491392" h="2513384">
                <a:moveTo>
                  <a:pt x="0" y="0"/>
                </a:moveTo>
                <a:lnTo>
                  <a:pt x="2491392" y="0"/>
                </a:lnTo>
                <a:lnTo>
                  <a:pt x="2491392" y="2513383"/>
                </a:lnTo>
                <a:lnTo>
                  <a:pt x="0" y="2513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10800000">
            <a:off x="2841777" y="309692"/>
            <a:ext cx="1189109" cy="1308511"/>
          </a:xfrm>
          <a:custGeom>
            <a:avLst/>
            <a:gdLst/>
            <a:ahLst/>
            <a:cxnLst/>
            <a:rect l="l" t="t" r="r" b="b"/>
            <a:pathLst>
              <a:path w="1189109" h="1308511">
                <a:moveTo>
                  <a:pt x="0" y="0"/>
                </a:moveTo>
                <a:lnTo>
                  <a:pt x="1189109" y="0"/>
                </a:lnTo>
                <a:lnTo>
                  <a:pt x="1189109" y="1308511"/>
                </a:lnTo>
                <a:lnTo>
                  <a:pt x="0" y="13085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>
            <a:off x="10922258" y="383451"/>
            <a:ext cx="2215446" cy="645249"/>
          </a:xfrm>
          <a:custGeom>
            <a:avLst/>
            <a:gdLst/>
            <a:ahLst/>
            <a:cxnLst/>
            <a:rect l="l" t="t" r="r" b="b"/>
            <a:pathLst>
              <a:path w="2215446" h="645249">
                <a:moveTo>
                  <a:pt x="0" y="0"/>
                </a:moveTo>
                <a:lnTo>
                  <a:pt x="2215446" y="0"/>
                </a:lnTo>
                <a:lnTo>
                  <a:pt x="2215446" y="645249"/>
                </a:lnTo>
                <a:lnTo>
                  <a:pt x="0" y="6452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 flipH="1">
            <a:off x="-803463" y="2800817"/>
            <a:ext cx="2020564" cy="2342683"/>
          </a:xfrm>
          <a:custGeom>
            <a:avLst/>
            <a:gdLst/>
            <a:ahLst/>
            <a:cxnLst/>
            <a:rect l="l" t="t" r="r" b="b"/>
            <a:pathLst>
              <a:path w="2020564" h="2342683">
                <a:moveTo>
                  <a:pt x="2020564" y="0"/>
                </a:moveTo>
                <a:lnTo>
                  <a:pt x="0" y="0"/>
                </a:lnTo>
                <a:lnTo>
                  <a:pt x="0" y="2342683"/>
                </a:lnTo>
                <a:lnTo>
                  <a:pt x="2020564" y="2342683"/>
                </a:lnTo>
                <a:lnTo>
                  <a:pt x="20205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-1250161" y="8403641"/>
            <a:ext cx="2913962" cy="3091736"/>
          </a:xfrm>
          <a:custGeom>
            <a:avLst/>
            <a:gdLst/>
            <a:ahLst/>
            <a:cxnLst/>
            <a:rect l="l" t="t" r="r" b="b"/>
            <a:pathLst>
              <a:path w="2913962" h="3091736">
                <a:moveTo>
                  <a:pt x="0" y="0"/>
                </a:moveTo>
                <a:lnTo>
                  <a:pt x="2913961" y="0"/>
                </a:lnTo>
                <a:lnTo>
                  <a:pt x="2913961" y="3091736"/>
                </a:lnTo>
                <a:lnTo>
                  <a:pt x="0" y="30917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10922258" y="9447395"/>
            <a:ext cx="2215446" cy="2468463"/>
          </a:xfrm>
          <a:custGeom>
            <a:avLst/>
            <a:gdLst/>
            <a:ahLst/>
            <a:cxnLst/>
            <a:rect l="l" t="t" r="r" b="b"/>
            <a:pathLst>
              <a:path w="2215446" h="2468463">
                <a:moveTo>
                  <a:pt x="0" y="0"/>
                </a:moveTo>
                <a:lnTo>
                  <a:pt x="2215446" y="0"/>
                </a:lnTo>
                <a:lnTo>
                  <a:pt x="2215446" y="2468464"/>
                </a:lnTo>
                <a:lnTo>
                  <a:pt x="0" y="246846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 rot="10479814" flipH="1">
            <a:off x="17198094" y="4449845"/>
            <a:ext cx="1994618" cy="2312601"/>
          </a:xfrm>
          <a:custGeom>
            <a:avLst/>
            <a:gdLst/>
            <a:ahLst/>
            <a:cxnLst/>
            <a:rect l="l" t="t" r="r" b="b"/>
            <a:pathLst>
              <a:path w="1994618" h="2312601">
                <a:moveTo>
                  <a:pt x="1994618" y="0"/>
                </a:moveTo>
                <a:lnTo>
                  <a:pt x="0" y="0"/>
                </a:lnTo>
                <a:lnTo>
                  <a:pt x="0" y="2312601"/>
                </a:lnTo>
                <a:lnTo>
                  <a:pt x="1994618" y="2312601"/>
                </a:lnTo>
                <a:lnTo>
                  <a:pt x="1994618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3363346" y="2569125"/>
            <a:ext cx="11301259" cy="6356958"/>
          </a:xfrm>
          <a:custGeom>
            <a:avLst/>
            <a:gdLst/>
            <a:ahLst/>
            <a:cxnLst/>
            <a:rect l="l" t="t" r="r" b="b"/>
            <a:pathLst>
              <a:path w="11301259" h="6356958">
                <a:moveTo>
                  <a:pt x="0" y="0"/>
                </a:moveTo>
                <a:lnTo>
                  <a:pt x="11301259" y="0"/>
                </a:lnTo>
                <a:lnTo>
                  <a:pt x="1130125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TextBox 20"/>
          <p:cNvSpPr txBox="1"/>
          <p:nvPr/>
        </p:nvSpPr>
        <p:spPr>
          <a:xfrm>
            <a:off x="4239794" y="1094072"/>
            <a:ext cx="9432565" cy="197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691"/>
              </a:lnSpc>
            </a:pPr>
            <a:r>
              <a:rPr lang="en-US" sz="15145" spc="-363">
                <a:solidFill>
                  <a:srgbClr val="000000"/>
                </a:solidFill>
                <a:latin typeface="Fibre"/>
              </a:rPr>
              <a:t>I MIGRANTI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526" y="821621"/>
            <a:ext cx="16644948" cy="8643757"/>
            <a:chOff x="0" y="0"/>
            <a:chExt cx="6236922" cy="3238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922" cy="3238847"/>
            </a:xfrm>
            <a:custGeom>
              <a:avLst/>
              <a:gdLst/>
              <a:ahLst/>
              <a:cxnLst/>
              <a:rect l="l" t="t" r="r" b="b"/>
              <a:pathLst>
                <a:path w="6236922" h="3238847">
                  <a:moveTo>
                    <a:pt x="1395" y="0"/>
                  </a:moveTo>
                  <a:lnTo>
                    <a:pt x="6235527" y="0"/>
                  </a:lnTo>
                  <a:cubicBezTo>
                    <a:pt x="6236298" y="0"/>
                    <a:pt x="6236922" y="625"/>
                    <a:pt x="6236922" y="1395"/>
                  </a:cubicBezTo>
                  <a:lnTo>
                    <a:pt x="6236922" y="3237452"/>
                  </a:lnTo>
                  <a:cubicBezTo>
                    <a:pt x="6236922" y="3238222"/>
                    <a:pt x="6236298" y="3238847"/>
                    <a:pt x="6235527" y="3238847"/>
                  </a:cubicBezTo>
                  <a:lnTo>
                    <a:pt x="1395" y="3238847"/>
                  </a:lnTo>
                  <a:cubicBezTo>
                    <a:pt x="625" y="3238847"/>
                    <a:pt x="0" y="3238222"/>
                    <a:pt x="0" y="3237452"/>
                  </a:cubicBezTo>
                  <a:lnTo>
                    <a:pt x="0" y="1395"/>
                  </a:lnTo>
                  <a:cubicBezTo>
                    <a:pt x="0" y="625"/>
                    <a:pt x="625" y="0"/>
                    <a:pt x="1395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236922" cy="3248372"/>
            </a:xfrm>
            <a:prstGeom prst="rect">
              <a:avLst/>
            </a:prstGeom>
          </p:spPr>
          <p:txBody>
            <a:bodyPr lIns="19016" tIns="19016" rIns="19016" bIns="19016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308165" y="2632376"/>
            <a:ext cx="5683613" cy="5022247"/>
          </a:xfrm>
          <a:custGeom>
            <a:avLst/>
            <a:gdLst/>
            <a:ahLst/>
            <a:cxnLst/>
            <a:rect l="l" t="t" r="r" b="b"/>
            <a:pathLst>
              <a:path w="5683613" h="5022247">
                <a:moveTo>
                  <a:pt x="0" y="0"/>
                </a:moveTo>
                <a:lnTo>
                  <a:pt x="5683613" y="0"/>
                </a:lnTo>
                <a:lnTo>
                  <a:pt x="5683613" y="5022248"/>
                </a:lnTo>
                <a:lnTo>
                  <a:pt x="0" y="5022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Box 6"/>
          <p:cNvSpPr txBox="1"/>
          <p:nvPr/>
        </p:nvSpPr>
        <p:spPr>
          <a:xfrm>
            <a:off x="5294600" y="1385666"/>
            <a:ext cx="7698800" cy="9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PERCHE’ SI PARTE?</a:t>
            </a:r>
          </a:p>
        </p:txBody>
      </p:sp>
      <p:sp>
        <p:nvSpPr>
          <p:cNvPr id="7" name="Freeform 7"/>
          <p:cNvSpPr/>
          <p:nvPr/>
        </p:nvSpPr>
        <p:spPr>
          <a:xfrm>
            <a:off x="2683023" y="2632376"/>
            <a:ext cx="5683613" cy="5022247"/>
          </a:xfrm>
          <a:custGeom>
            <a:avLst/>
            <a:gdLst/>
            <a:ahLst/>
            <a:cxnLst/>
            <a:rect l="l" t="t" r="r" b="b"/>
            <a:pathLst>
              <a:path w="5683613" h="5022247">
                <a:moveTo>
                  <a:pt x="0" y="0"/>
                </a:moveTo>
                <a:lnTo>
                  <a:pt x="5683614" y="0"/>
                </a:lnTo>
                <a:lnTo>
                  <a:pt x="5683614" y="5022248"/>
                </a:lnTo>
                <a:lnTo>
                  <a:pt x="0" y="50222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3311404" y="3205851"/>
            <a:ext cx="4426853" cy="111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CULTURA DELL’EMIGRAZIONE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9825" y="4760368"/>
            <a:ext cx="4910010" cy="217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costruzione di un discorso condiviso dell’emigrazione come soluzione per «andare avanti», per «diventare adulto», sposarsi…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929809" y="3477313"/>
            <a:ext cx="4440326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OPPORTUNITA’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94967" y="4760368"/>
            <a:ext cx="4910010" cy="1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Credenze e informazioni rispetto alle opportunità di inserimento lavorativo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03396" y="8287020"/>
            <a:ext cx="4426853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IL PROFUGO: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24830" y="8092774"/>
            <a:ext cx="10928989" cy="85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Costretto ad abbandonare la propria terra, il proprio paese, la patria, in seguito a eventi bellici, a persecuzioni, oppure a cataclismi.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526" y="821621"/>
            <a:ext cx="16644948" cy="8643757"/>
            <a:chOff x="0" y="0"/>
            <a:chExt cx="6236922" cy="3238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922" cy="3238847"/>
            </a:xfrm>
            <a:custGeom>
              <a:avLst/>
              <a:gdLst/>
              <a:ahLst/>
              <a:cxnLst/>
              <a:rect l="l" t="t" r="r" b="b"/>
              <a:pathLst>
                <a:path w="6236922" h="3238847">
                  <a:moveTo>
                    <a:pt x="1395" y="0"/>
                  </a:moveTo>
                  <a:lnTo>
                    <a:pt x="6235527" y="0"/>
                  </a:lnTo>
                  <a:cubicBezTo>
                    <a:pt x="6236298" y="0"/>
                    <a:pt x="6236922" y="625"/>
                    <a:pt x="6236922" y="1395"/>
                  </a:cubicBezTo>
                  <a:lnTo>
                    <a:pt x="6236922" y="3237452"/>
                  </a:lnTo>
                  <a:cubicBezTo>
                    <a:pt x="6236922" y="3238222"/>
                    <a:pt x="6236298" y="3238847"/>
                    <a:pt x="6235527" y="3238847"/>
                  </a:cubicBezTo>
                  <a:lnTo>
                    <a:pt x="1395" y="3238847"/>
                  </a:lnTo>
                  <a:cubicBezTo>
                    <a:pt x="625" y="3238847"/>
                    <a:pt x="0" y="3238222"/>
                    <a:pt x="0" y="3237452"/>
                  </a:cubicBezTo>
                  <a:lnTo>
                    <a:pt x="0" y="1395"/>
                  </a:lnTo>
                  <a:cubicBezTo>
                    <a:pt x="0" y="625"/>
                    <a:pt x="625" y="0"/>
                    <a:pt x="1395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236922" cy="3248372"/>
            </a:xfrm>
            <a:prstGeom prst="rect">
              <a:avLst/>
            </a:prstGeom>
          </p:spPr>
          <p:txBody>
            <a:bodyPr lIns="19016" tIns="19016" rIns="19016" bIns="19016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973501" y="1385666"/>
            <a:ext cx="8340998" cy="9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LE DIFFERENZE</a:t>
            </a:r>
          </a:p>
        </p:txBody>
      </p:sp>
      <p:sp>
        <p:nvSpPr>
          <p:cNvPr id="6" name="Freeform 6"/>
          <p:cNvSpPr/>
          <p:nvPr/>
        </p:nvSpPr>
        <p:spPr>
          <a:xfrm>
            <a:off x="2054643" y="2818824"/>
            <a:ext cx="6940374" cy="6132766"/>
          </a:xfrm>
          <a:custGeom>
            <a:avLst/>
            <a:gdLst/>
            <a:ahLst/>
            <a:cxnLst/>
            <a:rect l="l" t="t" r="r" b="b"/>
            <a:pathLst>
              <a:path w="6940374" h="6132766">
                <a:moveTo>
                  <a:pt x="0" y="0"/>
                </a:moveTo>
                <a:lnTo>
                  <a:pt x="6940374" y="0"/>
                </a:lnTo>
                <a:lnTo>
                  <a:pt x="6940374" y="6132767"/>
                </a:lnTo>
                <a:lnTo>
                  <a:pt x="0" y="6132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9292983" y="2818824"/>
            <a:ext cx="6940374" cy="6132766"/>
          </a:xfrm>
          <a:custGeom>
            <a:avLst/>
            <a:gdLst/>
            <a:ahLst/>
            <a:cxnLst/>
            <a:rect l="l" t="t" r="r" b="b"/>
            <a:pathLst>
              <a:path w="6940374" h="6132766">
                <a:moveTo>
                  <a:pt x="0" y="0"/>
                </a:moveTo>
                <a:lnTo>
                  <a:pt x="6940374" y="0"/>
                </a:lnTo>
                <a:lnTo>
                  <a:pt x="6940374" y="6132767"/>
                </a:lnTo>
                <a:lnTo>
                  <a:pt x="0" y="6132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4024860" y="3144890"/>
            <a:ext cx="2999940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PROFUGO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9825" y="4103143"/>
            <a:ext cx="4910010" cy="3487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Lazydog"/>
              </a:rPr>
              <a:t>PARTENZA BRUSCA</a:t>
            </a:r>
          </a:p>
          <a:p>
            <a:pPr algn="ctr">
              <a:lnSpc>
                <a:spcPts val="3495"/>
              </a:lnSpc>
            </a:pPr>
            <a:endParaRPr lang="en-US" sz="2299">
              <a:solidFill>
                <a:srgbClr val="000000"/>
              </a:solidFill>
              <a:latin typeface="Lazydog"/>
            </a:endParaRP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Lazydog"/>
              </a:rPr>
              <a:t>DESTINAZIONE VAGA</a:t>
            </a:r>
          </a:p>
          <a:p>
            <a:pPr algn="ctr">
              <a:lnSpc>
                <a:spcPts val="3495"/>
              </a:lnSpc>
            </a:pPr>
            <a:endParaRPr lang="en-US" sz="2299">
              <a:solidFill>
                <a:srgbClr val="000000"/>
              </a:solidFill>
              <a:latin typeface="Lazydog"/>
            </a:endParaRP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Lazydog"/>
              </a:rPr>
              <a:t>Concentrazione di parenti, amici, conoscenti inseriti in luoghi di lavoro o magari con proprie imprese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14933" y="3144890"/>
            <a:ext cx="5296474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MIGRANTE PER LAVORO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08165" y="4103143"/>
            <a:ext cx="4910010" cy="392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Lazydog"/>
              </a:rPr>
              <a:t>Trasferte successive, movimento circolatorio </a:t>
            </a:r>
          </a:p>
          <a:p>
            <a:pPr algn="ctr">
              <a:lnSpc>
                <a:spcPts val="3495"/>
              </a:lnSpc>
            </a:pPr>
            <a:endParaRPr lang="en-US" sz="2299">
              <a:solidFill>
                <a:srgbClr val="000000"/>
              </a:solidFill>
              <a:latin typeface="Lazydog"/>
            </a:endParaRP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Lazydog"/>
              </a:rPr>
              <a:t>DESTINAZIONE PRECISA</a:t>
            </a:r>
          </a:p>
          <a:p>
            <a:pPr algn="ctr">
              <a:lnSpc>
                <a:spcPts val="3495"/>
              </a:lnSpc>
            </a:pPr>
            <a:endParaRPr lang="en-US" sz="2299">
              <a:solidFill>
                <a:srgbClr val="000000"/>
              </a:solidFill>
              <a:latin typeface="Lazydog"/>
            </a:endParaRPr>
          </a:p>
          <a:p>
            <a:pPr marL="496567" lvl="1" indent="-248284" algn="ctr">
              <a:lnSpc>
                <a:spcPts val="3495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Lazydog"/>
              </a:rPr>
              <a:t>Concentrazione di parenti, amici, conoscenti inseriti in luoghi di lavoro o magari con proprie imprese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79165" y="842981"/>
            <a:ext cx="12129669" cy="8601038"/>
          </a:xfrm>
          <a:custGeom>
            <a:avLst/>
            <a:gdLst/>
            <a:ahLst/>
            <a:cxnLst/>
            <a:rect l="l" t="t" r="r" b="b"/>
            <a:pathLst>
              <a:path w="12129669" h="8601038">
                <a:moveTo>
                  <a:pt x="0" y="0"/>
                </a:moveTo>
                <a:lnTo>
                  <a:pt x="12129670" y="0"/>
                </a:lnTo>
                <a:lnTo>
                  <a:pt x="12129670" y="8601038"/>
                </a:lnTo>
                <a:lnTo>
                  <a:pt x="0" y="860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4479740" y="3515035"/>
            <a:ext cx="9501664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1999" spc="119">
                <a:solidFill>
                  <a:srgbClr val="000000"/>
                </a:solidFill>
                <a:latin typeface="Quicksand Semi-Bold"/>
              </a:rPr>
              <a:t>Fatima ha 25 anni, vive in Veneto.</a:t>
            </a:r>
          </a:p>
          <a:p>
            <a:pPr algn="ctr">
              <a:lnSpc>
                <a:spcPts val="2699"/>
              </a:lnSpc>
            </a:pPr>
            <a:r>
              <a:rPr lang="en-US" sz="1999" spc="119">
                <a:solidFill>
                  <a:srgbClr val="000000"/>
                </a:solidFill>
                <a:latin typeface="Quicksand Semi-Bold"/>
              </a:rPr>
              <a:t>Ha studiato tanti anni ma per aiutare in famiglia cerca qualsiasi lavoro, anche non in linea con i suoi studi.</a:t>
            </a:r>
          </a:p>
          <a:p>
            <a:pPr algn="ctr">
              <a:lnSpc>
                <a:spcPts val="2699"/>
              </a:lnSpc>
            </a:pPr>
            <a:r>
              <a:rPr lang="en-US" sz="1999" spc="119">
                <a:solidFill>
                  <a:srgbClr val="000000"/>
                </a:solidFill>
                <a:latin typeface="Quicksand Semi-Bold"/>
                <a:ea typeface="Quicksand Semi-Bold"/>
              </a:rPr>
              <a:t>Così, quando ha trovato un annuncio per un posto da ´donna delle pulizie´, ha scritto e chiesto se il posto fosse ancora disponibile.</a:t>
            </a:r>
          </a:p>
          <a:p>
            <a:pPr algn="ctr">
              <a:lnSpc>
                <a:spcPts val="2699"/>
              </a:lnSpc>
            </a:pPr>
            <a:r>
              <a:rPr lang="en-US" sz="1999" spc="119">
                <a:solidFill>
                  <a:srgbClr val="000000"/>
                </a:solidFill>
                <a:latin typeface="Quicksand Semi-Bold"/>
              </a:rPr>
              <a:t>Le parole che hanno fatto seguito a quel messaggio sono orribilmente agghiaccianti:</a:t>
            </a:r>
          </a:p>
          <a:p>
            <a:pPr marL="0" lvl="0" indent="0" algn="ctr">
              <a:lnSpc>
                <a:spcPts val="2699"/>
              </a:lnSpc>
              <a:spcBef>
                <a:spcPct val="0"/>
              </a:spcBef>
            </a:pPr>
            <a:r>
              <a:rPr lang="en-US" sz="1999" spc="119">
                <a:solidFill>
                  <a:srgbClr val="000000"/>
                </a:solidFill>
                <a:latin typeface="Quicksand Semi-Bold"/>
              </a:rPr>
              <a:t>"</a:t>
            </a:r>
            <a:r>
              <a:rPr lang="en-US" sz="1999" u="sng" spc="119">
                <a:solidFill>
                  <a:srgbClr val="000000"/>
                </a:solidFill>
                <a:latin typeface="Quicksand Semi-Bold"/>
              </a:rPr>
              <a:t>Il suo nome mi dice che lei è araba. Quindi, niente da fare</a:t>
            </a:r>
            <a:r>
              <a:rPr lang="en-US" sz="1999" spc="119">
                <a:solidFill>
                  <a:srgbClr val="000000"/>
                </a:solidFill>
                <a:latin typeface="Quicksand Semi-Bold"/>
              </a:rPr>
              <a:t>”.</a:t>
            </a:r>
          </a:p>
        </p:txBody>
      </p:sp>
      <p:sp>
        <p:nvSpPr>
          <p:cNvPr id="4" name="Freeform 4"/>
          <p:cNvSpPr/>
          <p:nvPr/>
        </p:nvSpPr>
        <p:spPr>
          <a:xfrm>
            <a:off x="-550486" y="-546538"/>
            <a:ext cx="3158372" cy="3150476"/>
          </a:xfrm>
          <a:custGeom>
            <a:avLst/>
            <a:gdLst/>
            <a:ahLst/>
            <a:cxnLst/>
            <a:rect l="l" t="t" r="r" b="b"/>
            <a:pathLst>
              <a:path w="3158372" h="3150476">
                <a:moveTo>
                  <a:pt x="0" y="0"/>
                </a:moveTo>
                <a:lnTo>
                  <a:pt x="3158372" y="0"/>
                </a:lnTo>
                <a:lnTo>
                  <a:pt x="3158372" y="3150476"/>
                </a:lnTo>
                <a:lnTo>
                  <a:pt x="0" y="315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-676647" y="8910360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3"/>
                </a:lnTo>
                <a:lnTo>
                  <a:pt x="0" y="3285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5433018" y="8441768"/>
            <a:ext cx="3336222" cy="2497997"/>
          </a:xfrm>
          <a:custGeom>
            <a:avLst/>
            <a:gdLst/>
            <a:ahLst/>
            <a:cxnLst/>
            <a:rect l="l" t="t" r="r" b="b"/>
            <a:pathLst>
              <a:path w="3336222" h="2497997">
                <a:moveTo>
                  <a:pt x="0" y="0"/>
                </a:moveTo>
                <a:lnTo>
                  <a:pt x="3336222" y="0"/>
                </a:lnTo>
                <a:lnTo>
                  <a:pt x="3336222" y="2497996"/>
                </a:lnTo>
                <a:lnTo>
                  <a:pt x="0" y="2497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6311273" y="512985"/>
            <a:ext cx="1579712" cy="1738335"/>
          </a:xfrm>
          <a:custGeom>
            <a:avLst/>
            <a:gdLst/>
            <a:ahLst/>
            <a:cxnLst/>
            <a:rect l="l" t="t" r="r" b="b"/>
            <a:pathLst>
              <a:path w="1579712" h="1738335">
                <a:moveTo>
                  <a:pt x="0" y="0"/>
                </a:moveTo>
                <a:lnTo>
                  <a:pt x="1579712" y="0"/>
                </a:lnTo>
                <a:lnTo>
                  <a:pt x="1579712" y="1738335"/>
                </a:lnTo>
                <a:lnTo>
                  <a:pt x="0" y="1738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4676853" y="1321679"/>
            <a:ext cx="8934295" cy="1935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la DIFFICOLTA’ A TROVARE LAVORO</a:t>
            </a:r>
          </a:p>
        </p:txBody>
      </p:sp>
      <p:sp>
        <p:nvSpPr>
          <p:cNvPr id="9" name="Freeform 9"/>
          <p:cNvSpPr/>
          <p:nvPr/>
        </p:nvSpPr>
        <p:spPr>
          <a:xfrm>
            <a:off x="518249" y="6485871"/>
            <a:ext cx="1579712" cy="1738335"/>
          </a:xfrm>
          <a:custGeom>
            <a:avLst/>
            <a:gdLst/>
            <a:ahLst/>
            <a:cxnLst/>
            <a:rect l="l" t="t" r="r" b="b"/>
            <a:pathLst>
              <a:path w="1579712" h="1738335">
                <a:moveTo>
                  <a:pt x="0" y="0"/>
                </a:moveTo>
                <a:lnTo>
                  <a:pt x="1579712" y="0"/>
                </a:lnTo>
                <a:lnTo>
                  <a:pt x="1579712" y="1738334"/>
                </a:lnTo>
                <a:lnTo>
                  <a:pt x="0" y="1738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4849997" y="6784418"/>
            <a:ext cx="876115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9"/>
              </a:lnSpc>
            </a:pPr>
            <a:r>
              <a:rPr lang="en-US" sz="1999" spc="119">
                <a:solidFill>
                  <a:srgbClr val="000000"/>
                </a:solidFill>
                <a:latin typeface="Quicksand Semi-Bold"/>
              </a:rPr>
              <a:t>Fatima, per quel lavoro, non va bene.</a:t>
            </a:r>
          </a:p>
          <a:p>
            <a:pPr algn="ctr">
              <a:lnSpc>
                <a:spcPts val="2699"/>
              </a:lnSpc>
            </a:pPr>
            <a:r>
              <a:rPr lang="en-US" sz="1999" spc="119">
                <a:solidFill>
                  <a:srgbClr val="000000"/>
                </a:solidFill>
                <a:latin typeface="Quicksand Semi-Bold"/>
              </a:rPr>
              <a:t>Non perché ci sia stata una valutazione della sua capacità, ma perché araba.</a:t>
            </a:r>
          </a:p>
          <a:p>
            <a:pPr marL="0" lvl="0" indent="0" algn="ctr">
              <a:lnSpc>
                <a:spcPts val="2699"/>
              </a:lnSpc>
              <a:spcBef>
                <a:spcPct val="0"/>
              </a:spcBef>
            </a:pPr>
            <a:r>
              <a:rPr lang="en-US" sz="1999" spc="119">
                <a:solidFill>
                  <a:srgbClr val="000000"/>
                </a:solidFill>
                <a:latin typeface="Quicksand Bold"/>
              </a:rPr>
              <a:t>Immaginate se vi dicessero: Maria è un nome italiano, sei italiana, allora niente da fare!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2233" y="1395975"/>
            <a:ext cx="7067067" cy="7495049"/>
            <a:chOff x="0" y="0"/>
            <a:chExt cx="5987402" cy="6350000"/>
          </a:xfrm>
        </p:grpSpPr>
        <p:sp>
          <p:nvSpPr>
            <p:cNvPr id="3" name="Freeform 3"/>
            <p:cNvSpPr/>
            <p:nvPr/>
          </p:nvSpPr>
          <p:spPr>
            <a:xfrm>
              <a:off x="-7658" y="-23406"/>
              <a:ext cx="6002185" cy="6381750"/>
            </a:xfrm>
            <a:custGeom>
              <a:avLst/>
              <a:gdLst/>
              <a:ahLst/>
              <a:cxnLst/>
              <a:rect l="l" t="t" r="r" b="b"/>
              <a:pathLst>
                <a:path w="6002185" h="6381750">
                  <a:moveTo>
                    <a:pt x="3295574" y="1148778"/>
                  </a:moveTo>
                  <a:cubicBezTo>
                    <a:pt x="3251035" y="1092784"/>
                    <a:pt x="3206496" y="1036790"/>
                    <a:pt x="3161970" y="980783"/>
                  </a:cubicBezTo>
                  <a:cubicBezTo>
                    <a:pt x="2992742" y="767994"/>
                    <a:pt x="2822079" y="553733"/>
                    <a:pt x="2614930" y="377647"/>
                  </a:cubicBezTo>
                  <a:cubicBezTo>
                    <a:pt x="2407780" y="201562"/>
                    <a:pt x="2159254" y="64071"/>
                    <a:pt x="1889379" y="31153"/>
                  </a:cubicBezTo>
                  <a:cubicBezTo>
                    <a:pt x="1633931" y="0"/>
                    <a:pt x="1372514" y="64859"/>
                    <a:pt x="1144943" y="185013"/>
                  </a:cubicBezTo>
                  <a:cubicBezTo>
                    <a:pt x="917372" y="305168"/>
                    <a:pt x="721385" y="478384"/>
                    <a:pt x="548741" y="669214"/>
                  </a:cubicBezTo>
                  <a:cubicBezTo>
                    <a:pt x="273609" y="973315"/>
                    <a:pt x="46736" y="1343203"/>
                    <a:pt x="11849" y="1751800"/>
                  </a:cubicBezTo>
                  <a:cubicBezTo>
                    <a:pt x="0" y="1890623"/>
                    <a:pt x="11481" y="2034375"/>
                    <a:pt x="69139" y="2161222"/>
                  </a:cubicBezTo>
                  <a:cubicBezTo>
                    <a:pt x="191046" y="2429396"/>
                    <a:pt x="485292" y="2566759"/>
                    <a:pt x="756298" y="2682227"/>
                  </a:cubicBezTo>
                  <a:cubicBezTo>
                    <a:pt x="397916" y="3059506"/>
                    <a:pt x="182194" y="3668217"/>
                    <a:pt x="188277" y="4188536"/>
                  </a:cubicBezTo>
                  <a:cubicBezTo>
                    <a:pt x="194361" y="4708855"/>
                    <a:pt x="410477" y="5223751"/>
                    <a:pt x="777583" y="5592534"/>
                  </a:cubicBezTo>
                  <a:cubicBezTo>
                    <a:pt x="953198" y="5768962"/>
                    <a:pt x="1159700" y="5911380"/>
                    <a:pt x="1369720" y="6045022"/>
                  </a:cubicBezTo>
                  <a:cubicBezTo>
                    <a:pt x="1527137" y="6145187"/>
                    <a:pt x="1689049" y="6241872"/>
                    <a:pt x="1866443" y="6299708"/>
                  </a:cubicBezTo>
                  <a:cubicBezTo>
                    <a:pt x="2109076" y="6378816"/>
                    <a:pt x="2369833" y="6381750"/>
                    <a:pt x="2624506" y="6365443"/>
                  </a:cubicBezTo>
                  <a:cubicBezTo>
                    <a:pt x="3557498" y="6305740"/>
                    <a:pt x="4517047" y="5962307"/>
                    <a:pt x="5102009" y="5233022"/>
                  </a:cubicBezTo>
                  <a:cubicBezTo>
                    <a:pt x="5293919" y="4993754"/>
                    <a:pt x="5439727" y="4721111"/>
                    <a:pt x="5572645" y="4444682"/>
                  </a:cubicBezTo>
                  <a:cubicBezTo>
                    <a:pt x="5792889" y="3986619"/>
                    <a:pt x="5983808" y="3499980"/>
                    <a:pt x="5994577" y="2991841"/>
                  </a:cubicBezTo>
                  <a:cubicBezTo>
                    <a:pt x="6002185" y="2633180"/>
                    <a:pt x="5919355" y="2278202"/>
                    <a:pt x="5808611" y="1936991"/>
                  </a:cubicBezTo>
                  <a:cubicBezTo>
                    <a:pt x="5714403" y="1646733"/>
                    <a:pt x="5594794" y="1355433"/>
                    <a:pt x="5383669" y="1135088"/>
                  </a:cubicBezTo>
                  <a:cubicBezTo>
                    <a:pt x="5213362" y="957351"/>
                    <a:pt x="4992510" y="835774"/>
                    <a:pt x="4765065" y="741616"/>
                  </a:cubicBezTo>
                  <a:cubicBezTo>
                    <a:pt x="4505680" y="634238"/>
                    <a:pt x="4223436" y="558292"/>
                    <a:pt x="3945547" y="598106"/>
                  </a:cubicBezTo>
                  <a:cubicBezTo>
                    <a:pt x="3667658" y="637946"/>
                    <a:pt x="3383178" y="882078"/>
                    <a:pt x="3295574" y="1148778"/>
                  </a:cubicBezTo>
                  <a:close/>
                </a:path>
              </a:pathLst>
            </a:custGeom>
            <a:blipFill>
              <a:blip r:embed="rId2"/>
              <a:stretch>
                <a:fillRect t="-20717" b="-20717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Freeform 4"/>
          <p:cNvSpPr/>
          <p:nvPr/>
        </p:nvSpPr>
        <p:spPr>
          <a:xfrm>
            <a:off x="-608635" y="-486809"/>
            <a:ext cx="2730008" cy="2671995"/>
          </a:xfrm>
          <a:custGeom>
            <a:avLst/>
            <a:gdLst/>
            <a:ahLst/>
            <a:cxnLst/>
            <a:rect l="l" t="t" r="r" b="b"/>
            <a:pathLst>
              <a:path w="2730008" h="2671995">
                <a:moveTo>
                  <a:pt x="0" y="0"/>
                </a:moveTo>
                <a:lnTo>
                  <a:pt x="2730008" y="0"/>
                </a:lnTo>
                <a:lnTo>
                  <a:pt x="2730008" y="2671995"/>
                </a:lnTo>
                <a:lnTo>
                  <a:pt x="0" y="2671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15749360" y="86786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7473912" y="9258300"/>
            <a:ext cx="2215446" cy="2468463"/>
          </a:xfrm>
          <a:custGeom>
            <a:avLst/>
            <a:gdLst/>
            <a:ahLst/>
            <a:cxnLst/>
            <a:rect l="l" t="t" r="r" b="b"/>
            <a:pathLst>
              <a:path w="2215446" h="2468463">
                <a:moveTo>
                  <a:pt x="0" y="0"/>
                </a:moveTo>
                <a:lnTo>
                  <a:pt x="2215446" y="0"/>
                </a:lnTo>
                <a:lnTo>
                  <a:pt x="2215446" y="2468463"/>
                </a:lnTo>
                <a:lnTo>
                  <a:pt x="0" y="24684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TextBox 7"/>
          <p:cNvSpPr txBox="1"/>
          <p:nvPr/>
        </p:nvSpPr>
        <p:spPr>
          <a:xfrm>
            <a:off x="1504950" y="2349816"/>
            <a:ext cx="7708654" cy="9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IL PREGIUDIZIO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4950" y="3909673"/>
            <a:ext cx="7296837" cy="2356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5"/>
              </a:lnSpc>
            </a:pP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Il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pregiudizio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è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un’opinione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che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formuliamo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precedentemente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senza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avere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nessuna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prova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o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supporto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.</a:t>
            </a:r>
          </a:p>
          <a:p>
            <a:pPr>
              <a:lnSpc>
                <a:spcPts val="3105"/>
              </a:lnSpc>
            </a:pPr>
            <a:endParaRPr lang="en-US" sz="2300" spc="138" dirty="0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3105"/>
              </a:lnSpc>
            </a:pP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È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una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opinione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positiva-negativa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su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gruppi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o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oggetti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, non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documentata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4950" y="6981381"/>
            <a:ext cx="7296837" cy="1561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5"/>
              </a:lnSpc>
            </a:pP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Il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pregiudizio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legato alle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etnie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è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il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più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comune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: di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ogni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gruppo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etnico-sociale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noi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diamo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una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definizione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che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ci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aiuta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 a “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semplificare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” la </a:t>
            </a:r>
            <a:r>
              <a:rPr lang="en-US" sz="2300" spc="138" dirty="0" err="1">
                <a:solidFill>
                  <a:srgbClr val="000000"/>
                </a:solidFill>
                <a:latin typeface="Quicksand Bold"/>
              </a:rPr>
              <a:t>realtà</a:t>
            </a:r>
            <a:r>
              <a:rPr lang="en-US" sz="2300" spc="138" dirty="0">
                <a:solidFill>
                  <a:srgbClr val="000000"/>
                </a:solidFill>
                <a:latin typeface="Quicksand Bold"/>
              </a:rPr>
              <a:t>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778" y="1165716"/>
            <a:ext cx="9873580" cy="8092584"/>
            <a:chOff x="0" y="0"/>
            <a:chExt cx="6350000" cy="5204587"/>
          </a:xfrm>
        </p:grpSpPr>
        <p:sp>
          <p:nvSpPr>
            <p:cNvPr id="3" name="Freeform 3"/>
            <p:cNvSpPr/>
            <p:nvPr/>
          </p:nvSpPr>
          <p:spPr>
            <a:xfrm>
              <a:off x="-51181" y="0"/>
              <a:ext cx="6465189" cy="5363718"/>
            </a:xfrm>
            <a:custGeom>
              <a:avLst/>
              <a:gdLst/>
              <a:ahLst/>
              <a:cxnLst/>
              <a:rect l="l" t="t" r="r" b="b"/>
              <a:pathLst>
                <a:path w="6465189" h="5363718">
                  <a:moveTo>
                    <a:pt x="6394958" y="3198749"/>
                  </a:moveTo>
                  <a:cubicBezTo>
                    <a:pt x="6324854" y="3563493"/>
                    <a:pt x="5679313" y="3745992"/>
                    <a:pt x="4953254" y="3606292"/>
                  </a:cubicBezTo>
                  <a:cubicBezTo>
                    <a:pt x="4786884" y="3574288"/>
                    <a:pt x="4630674" y="3528060"/>
                    <a:pt x="4489577" y="3471545"/>
                  </a:cubicBezTo>
                  <a:cubicBezTo>
                    <a:pt x="4788916" y="4242943"/>
                    <a:pt x="4729988" y="4974082"/>
                    <a:pt x="4331589" y="5160645"/>
                  </a:cubicBezTo>
                  <a:cubicBezTo>
                    <a:pt x="3898011" y="5363718"/>
                    <a:pt x="3226562" y="4844923"/>
                    <a:pt x="2831846" y="4001897"/>
                  </a:cubicBezTo>
                  <a:cubicBezTo>
                    <a:pt x="2825877" y="3989197"/>
                    <a:pt x="2820035" y="3976370"/>
                    <a:pt x="2814193" y="3963670"/>
                  </a:cubicBezTo>
                  <a:cubicBezTo>
                    <a:pt x="2782062" y="4043045"/>
                    <a:pt x="2743073" y="4123055"/>
                    <a:pt x="2697353" y="4202303"/>
                  </a:cubicBezTo>
                  <a:cubicBezTo>
                    <a:pt x="2400173" y="4717034"/>
                    <a:pt x="1929511" y="5001768"/>
                    <a:pt x="1646047" y="4838065"/>
                  </a:cubicBezTo>
                  <a:cubicBezTo>
                    <a:pt x="1376172" y="4682236"/>
                    <a:pt x="1373505" y="4176014"/>
                    <a:pt x="1630426" y="3683635"/>
                  </a:cubicBezTo>
                  <a:cubicBezTo>
                    <a:pt x="812800" y="3746119"/>
                    <a:pt x="108712" y="3276219"/>
                    <a:pt x="54483" y="2629154"/>
                  </a:cubicBezTo>
                  <a:cubicBezTo>
                    <a:pt x="0" y="1978533"/>
                    <a:pt x="623316" y="1395095"/>
                    <a:pt x="1446657" y="1326134"/>
                  </a:cubicBezTo>
                  <a:cubicBezTo>
                    <a:pt x="1743710" y="1301242"/>
                    <a:pt x="2026285" y="1346708"/>
                    <a:pt x="2268601" y="1445641"/>
                  </a:cubicBezTo>
                  <a:cubicBezTo>
                    <a:pt x="2245360" y="1330452"/>
                    <a:pt x="2232787" y="1205992"/>
                    <a:pt x="2232787" y="1076198"/>
                  </a:cubicBezTo>
                  <a:cubicBezTo>
                    <a:pt x="2232787" y="481838"/>
                    <a:pt x="2498090" y="0"/>
                    <a:pt x="2825242" y="0"/>
                  </a:cubicBezTo>
                  <a:cubicBezTo>
                    <a:pt x="3152394" y="0"/>
                    <a:pt x="3417697" y="481838"/>
                    <a:pt x="3417697" y="1076198"/>
                  </a:cubicBezTo>
                  <a:cubicBezTo>
                    <a:pt x="3417697" y="1130808"/>
                    <a:pt x="3415411" y="1184402"/>
                    <a:pt x="3411093" y="1236853"/>
                  </a:cubicBezTo>
                  <a:cubicBezTo>
                    <a:pt x="3414014" y="1235456"/>
                    <a:pt x="3417062" y="1234059"/>
                    <a:pt x="3419983" y="1232662"/>
                  </a:cubicBezTo>
                  <a:cubicBezTo>
                    <a:pt x="4177919" y="877697"/>
                    <a:pt x="4946523" y="919226"/>
                    <a:pt x="5136769" y="1325245"/>
                  </a:cubicBezTo>
                  <a:cubicBezTo>
                    <a:pt x="5258435" y="1584960"/>
                    <a:pt x="5113909" y="1930908"/>
                    <a:pt x="4795647" y="2239391"/>
                  </a:cubicBezTo>
                  <a:cubicBezTo>
                    <a:pt x="4927346" y="2243201"/>
                    <a:pt x="5065649" y="2258187"/>
                    <a:pt x="5207127" y="2285365"/>
                  </a:cubicBezTo>
                  <a:cubicBezTo>
                    <a:pt x="5933440" y="2425065"/>
                    <a:pt x="6465189" y="2834005"/>
                    <a:pt x="6394958" y="3198749"/>
                  </a:cubicBezTo>
                  <a:close/>
                </a:path>
              </a:pathLst>
            </a:custGeom>
            <a:blipFill>
              <a:blip r:embed="rId2"/>
              <a:stretch>
                <a:fillRect t="-33839" b="-3878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611382" y="2004733"/>
            <a:ext cx="7708654" cy="9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IL RAZZISMO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11382" y="3187065"/>
            <a:ext cx="7076685" cy="19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04"/>
              </a:lnSpc>
              <a:spcBef>
                <a:spcPct val="0"/>
              </a:spcBef>
            </a:pP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Il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razzismo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è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la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tendenza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a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considerare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che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esista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una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presunta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superiorità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di un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gruppo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rispetto a un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altro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su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una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base di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razza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e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questo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come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conseguenza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porta a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una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299" spc="137" dirty="0" err="1">
                <a:solidFill>
                  <a:srgbClr val="000000"/>
                </a:solidFill>
                <a:latin typeface="Quicksand Semi-Bold"/>
              </a:rPr>
              <a:t>discriminazione</a:t>
            </a:r>
            <a:r>
              <a:rPr lang="en-US" sz="2299" spc="137" dirty="0">
                <a:solidFill>
                  <a:srgbClr val="000000"/>
                </a:solidFill>
                <a:latin typeface="Quicksand Semi-Bold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15749360" y="86786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-2027954">
            <a:off x="16252068" y="-6239"/>
            <a:ext cx="2491392" cy="2513384"/>
          </a:xfrm>
          <a:custGeom>
            <a:avLst/>
            <a:gdLst/>
            <a:ahLst/>
            <a:cxnLst/>
            <a:rect l="l" t="t" r="r" b="b"/>
            <a:pathLst>
              <a:path w="2491392" h="2513384">
                <a:moveTo>
                  <a:pt x="0" y="0"/>
                </a:moveTo>
                <a:lnTo>
                  <a:pt x="2491392" y="0"/>
                </a:lnTo>
                <a:lnTo>
                  <a:pt x="2491392" y="2513384"/>
                </a:lnTo>
                <a:lnTo>
                  <a:pt x="0" y="2513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flipH="1">
            <a:off x="431778" y="8999218"/>
            <a:ext cx="2221424" cy="2575564"/>
          </a:xfrm>
          <a:custGeom>
            <a:avLst/>
            <a:gdLst/>
            <a:ahLst/>
            <a:cxnLst/>
            <a:rect l="l" t="t" r="r" b="b"/>
            <a:pathLst>
              <a:path w="2221424" h="2575564">
                <a:moveTo>
                  <a:pt x="2221424" y="0"/>
                </a:moveTo>
                <a:lnTo>
                  <a:pt x="0" y="0"/>
                </a:lnTo>
                <a:lnTo>
                  <a:pt x="0" y="2575564"/>
                </a:lnTo>
                <a:lnTo>
                  <a:pt x="2221424" y="2575564"/>
                </a:lnTo>
                <a:lnTo>
                  <a:pt x="2221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-550486" y="-486809"/>
            <a:ext cx="3158372" cy="3150476"/>
          </a:xfrm>
          <a:custGeom>
            <a:avLst/>
            <a:gdLst/>
            <a:ahLst/>
            <a:cxnLst/>
            <a:rect l="l" t="t" r="r" b="b"/>
            <a:pathLst>
              <a:path w="3158372" h="3150476">
                <a:moveTo>
                  <a:pt x="0" y="0"/>
                </a:moveTo>
                <a:lnTo>
                  <a:pt x="3158372" y="0"/>
                </a:lnTo>
                <a:lnTo>
                  <a:pt x="3158372" y="3150476"/>
                </a:lnTo>
                <a:lnTo>
                  <a:pt x="0" y="315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2061869" y="8999218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4"/>
                </a:lnTo>
                <a:lnTo>
                  <a:pt x="0" y="32854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TextBox 11"/>
          <p:cNvSpPr txBox="1"/>
          <p:nvPr/>
        </p:nvSpPr>
        <p:spPr>
          <a:xfrm>
            <a:off x="10611382" y="5601034"/>
            <a:ext cx="7076685" cy="234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04"/>
              </a:lnSpc>
              <a:spcBef>
                <a:spcPct val="0"/>
              </a:spcBef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È importante riconoscere che il razzismo è un'</a:t>
            </a:r>
            <a:r>
              <a:rPr lang="en-US" sz="2299" spc="137">
                <a:solidFill>
                  <a:srgbClr val="000000"/>
                </a:solidFill>
                <a:latin typeface="Quicksand Bold"/>
              </a:rPr>
              <a:t>ingiustizia sociale</a:t>
            </a: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 che danneggia sia le persone oggetto della discriminazione che la società nel suo complesso, minando i valori di uguaglianza, dignità e rispetto per la diversità umana.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0486" y="-546538"/>
            <a:ext cx="3158372" cy="3150476"/>
          </a:xfrm>
          <a:custGeom>
            <a:avLst/>
            <a:gdLst/>
            <a:ahLst/>
            <a:cxnLst/>
            <a:rect l="l" t="t" r="r" b="b"/>
            <a:pathLst>
              <a:path w="3158372" h="3150476">
                <a:moveTo>
                  <a:pt x="0" y="0"/>
                </a:moveTo>
                <a:lnTo>
                  <a:pt x="3158372" y="0"/>
                </a:lnTo>
                <a:lnTo>
                  <a:pt x="3158372" y="3150476"/>
                </a:lnTo>
                <a:lnTo>
                  <a:pt x="0" y="315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2369835" y="2150547"/>
            <a:ext cx="13548330" cy="9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LE DIVERSE FORME DI RAZZISMO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16929" y="4854017"/>
            <a:ext cx="7076685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4"/>
              </a:lnSpc>
              <a:spcBef>
                <a:spcPct val="0"/>
              </a:spcBef>
            </a:pPr>
            <a:r>
              <a:rPr lang="en-US" sz="2299" u="none" spc="137">
                <a:solidFill>
                  <a:srgbClr val="000000"/>
                </a:solidFill>
                <a:latin typeface="Quicksand Semi-Bold"/>
              </a:rPr>
              <a:t>Si manifesta attraverso atteggiamenti, credenze o azioni discriminatorie di una persona nei confronti di individui di altre razze o etnie. </a:t>
            </a:r>
          </a:p>
        </p:txBody>
      </p:sp>
      <p:sp>
        <p:nvSpPr>
          <p:cNvPr id="5" name="Freeform 5"/>
          <p:cNvSpPr/>
          <p:nvPr/>
        </p:nvSpPr>
        <p:spPr>
          <a:xfrm>
            <a:off x="6867642" y="558901"/>
            <a:ext cx="4552716" cy="951932"/>
          </a:xfrm>
          <a:custGeom>
            <a:avLst/>
            <a:gdLst/>
            <a:ahLst/>
            <a:cxnLst/>
            <a:rect l="l" t="t" r="r" b="b"/>
            <a:pathLst>
              <a:path w="4552716" h="951932">
                <a:moveTo>
                  <a:pt x="0" y="0"/>
                </a:moveTo>
                <a:lnTo>
                  <a:pt x="4552716" y="0"/>
                </a:lnTo>
                <a:lnTo>
                  <a:pt x="4552716" y="951932"/>
                </a:lnTo>
                <a:lnTo>
                  <a:pt x="0" y="951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6242511" y="8910360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3"/>
                </a:lnTo>
                <a:lnTo>
                  <a:pt x="0" y="3285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5749360" y="86786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3455301" y="3982525"/>
            <a:ext cx="2999940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INDIVIDUALE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32759" y="3982525"/>
            <a:ext cx="2999940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SISTEMICO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16929" y="6953328"/>
            <a:ext cx="7076685" cy="39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4"/>
              </a:lnSpc>
              <a:spcBef>
                <a:spcPct val="0"/>
              </a:spcBef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Va dalla violenza fisica all’abuso mentale.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94386" y="4854017"/>
            <a:ext cx="7076685" cy="234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4"/>
              </a:lnSpc>
              <a:spcBef>
                <a:spcPct val="0"/>
              </a:spcBef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 Ha a che fare con il sistema e con le istituzioni. Si verifica quando le leggi di un paese le leggi di varie organizzazioni mettono a favore un gruppo etnico o una razza prima degli altri gruppi etnici o delle razze.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526" y="821621"/>
            <a:ext cx="16644948" cy="8643757"/>
            <a:chOff x="0" y="0"/>
            <a:chExt cx="6236922" cy="3238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922" cy="3238847"/>
            </a:xfrm>
            <a:custGeom>
              <a:avLst/>
              <a:gdLst/>
              <a:ahLst/>
              <a:cxnLst/>
              <a:rect l="l" t="t" r="r" b="b"/>
              <a:pathLst>
                <a:path w="6236922" h="3238847">
                  <a:moveTo>
                    <a:pt x="1395" y="0"/>
                  </a:moveTo>
                  <a:lnTo>
                    <a:pt x="6235527" y="0"/>
                  </a:lnTo>
                  <a:cubicBezTo>
                    <a:pt x="6236298" y="0"/>
                    <a:pt x="6236922" y="625"/>
                    <a:pt x="6236922" y="1395"/>
                  </a:cubicBezTo>
                  <a:lnTo>
                    <a:pt x="6236922" y="3237452"/>
                  </a:lnTo>
                  <a:cubicBezTo>
                    <a:pt x="6236922" y="3238222"/>
                    <a:pt x="6236298" y="3238847"/>
                    <a:pt x="6235527" y="3238847"/>
                  </a:cubicBezTo>
                  <a:lnTo>
                    <a:pt x="1395" y="3238847"/>
                  </a:lnTo>
                  <a:cubicBezTo>
                    <a:pt x="625" y="3238847"/>
                    <a:pt x="0" y="3238222"/>
                    <a:pt x="0" y="3237452"/>
                  </a:cubicBezTo>
                  <a:lnTo>
                    <a:pt x="0" y="1395"/>
                  </a:lnTo>
                  <a:cubicBezTo>
                    <a:pt x="0" y="625"/>
                    <a:pt x="625" y="0"/>
                    <a:pt x="1395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236922" cy="3248372"/>
            </a:xfrm>
            <a:prstGeom prst="rect">
              <a:avLst/>
            </a:prstGeom>
          </p:spPr>
          <p:txBody>
            <a:bodyPr lIns="19016" tIns="19016" rIns="19016" bIns="19016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54643" y="2818824"/>
            <a:ext cx="6940374" cy="6132766"/>
          </a:xfrm>
          <a:custGeom>
            <a:avLst/>
            <a:gdLst/>
            <a:ahLst/>
            <a:cxnLst/>
            <a:rect l="l" t="t" r="r" b="b"/>
            <a:pathLst>
              <a:path w="6940374" h="6132766">
                <a:moveTo>
                  <a:pt x="0" y="0"/>
                </a:moveTo>
                <a:lnTo>
                  <a:pt x="6940374" y="0"/>
                </a:lnTo>
                <a:lnTo>
                  <a:pt x="6940374" y="6132767"/>
                </a:lnTo>
                <a:lnTo>
                  <a:pt x="0" y="6132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292983" y="2818824"/>
            <a:ext cx="6940374" cy="6132766"/>
          </a:xfrm>
          <a:custGeom>
            <a:avLst/>
            <a:gdLst/>
            <a:ahLst/>
            <a:cxnLst/>
            <a:rect l="l" t="t" r="r" b="b"/>
            <a:pathLst>
              <a:path w="6940374" h="6132766">
                <a:moveTo>
                  <a:pt x="0" y="0"/>
                </a:moveTo>
                <a:lnTo>
                  <a:pt x="6940374" y="0"/>
                </a:lnTo>
                <a:lnTo>
                  <a:pt x="6940374" y="6132767"/>
                </a:lnTo>
                <a:lnTo>
                  <a:pt x="0" y="6132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3296881" y="5864367"/>
            <a:ext cx="4169593" cy="3601012"/>
          </a:xfrm>
          <a:custGeom>
            <a:avLst/>
            <a:gdLst/>
            <a:ahLst/>
            <a:cxnLst/>
            <a:rect l="l" t="t" r="r" b="b"/>
            <a:pathLst>
              <a:path w="4169593" h="3601012">
                <a:moveTo>
                  <a:pt x="0" y="0"/>
                </a:moveTo>
                <a:lnTo>
                  <a:pt x="4169593" y="0"/>
                </a:lnTo>
                <a:lnTo>
                  <a:pt x="4169593" y="3601012"/>
                </a:lnTo>
                <a:lnTo>
                  <a:pt x="0" y="3601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1283296" y="1521517"/>
            <a:ext cx="15721408" cy="9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le conseguenze DELLA DISCRIMINAZIONE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76304" y="3144890"/>
            <a:ext cx="2999940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individuali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69825" y="4248050"/>
            <a:ext cx="4910010" cy="318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7" lvl="1" indent="-259078">
              <a:lnSpc>
                <a:spcPts val="3647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Lazydog"/>
              </a:rPr>
              <a:t>Benessere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Lazydog"/>
              </a:rPr>
              <a:t>fisico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;</a:t>
            </a:r>
          </a:p>
          <a:p>
            <a:pPr marL="518157" lvl="1" indent="-259078">
              <a:lnSpc>
                <a:spcPts val="3647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Lazydog"/>
              </a:rPr>
              <a:t>Abbassamento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Lazydog"/>
              </a:rPr>
              <a:t>dell’autostima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;</a:t>
            </a:r>
          </a:p>
          <a:p>
            <a:pPr marL="518157" lvl="1" indent="-259078">
              <a:lnSpc>
                <a:spcPts val="3647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Lazydog"/>
              </a:rPr>
              <a:t>Interiorizzazione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Lazydog"/>
              </a:rPr>
              <a:t>dell’inferioritA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’;</a:t>
            </a:r>
          </a:p>
          <a:p>
            <a:pPr marL="518157" lvl="1" indent="-259078">
              <a:lnSpc>
                <a:spcPts val="3647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Lazydog"/>
              </a:rPr>
              <a:t>Minaccia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Lazydog"/>
              </a:rPr>
              <a:t>dello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Lazydog"/>
              </a:rPr>
              <a:t>stereotipo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;</a:t>
            </a:r>
          </a:p>
          <a:p>
            <a:pPr marL="518157" lvl="1" indent="-259078">
              <a:lnSpc>
                <a:spcPts val="3647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Lazydog"/>
              </a:rPr>
              <a:t>Profezia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Lazydog"/>
              </a:rPr>
              <a:t>che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Lazydog"/>
              </a:rPr>
              <a:t>si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Lazydog"/>
              </a:rPr>
              <a:t>autoavvera</a:t>
            </a:r>
            <a:r>
              <a:rPr lang="en-US" sz="2399" dirty="0">
                <a:solidFill>
                  <a:srgbClr val="000000"/>
                </a:solidFill>
                <a:latin typeface="Lazydog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3007" y="3144890"/>
            <a:ext cx="4440326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sociali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08165" y="4257575"/>
            <a:ext cx="4910010" cy="1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>
              <a:lnSpc>
                <a:spcPts val="3495"/>
              </a:lnSpc>
              <a:buFont typeface="Arial"/>
              <a:buChar char="•"/>
            </a:pPr>
            <a:r>
              <a:rPr lang="en-US" sz="2299" dirty="0" err="1">
                <a:solidFill>
                  <a:srgbClr val="000000"/>
                </a:solidFill>
                <a:latin typeface="Lazydog"/>
              </a:rPr>
              <a:t>Effetto</a:t>
            </a:r>
            <a:r>
              <a:rPr lang="en-US" sz="2299" dirty="0">
                <a:solidFill>
                  <a:srgbClr val="000000"/>
                </a:solidFill>
                <a:latin typeface="Lazydog"/>
              </a:rPr>
              <a:t> </a:t>
            </a:r>
            <a:r>
              <a:rPr lang="en-US" sz="2299" dirty="0" err="1">
                <a:solidFill>
                  <a:srgbClr val="000000"/>
                </a:solidFill>
                <a:latin typeface="Lazydog"/>
              </a:rPr>
              <a:t>soffitto</a:t>
            </a:r>
            <a:r>
              <a:rPr lang="en-US" sz="2299" dirty="0">
                <a:solidFill>
                  <a:srgbClr val="000000"/>
                </a:solidFill>
                <a:latin typeface="Lazydog"/>
              </a:rPr>
              <a:t> di </a:t>
            </a:r>
            <a:r>
              <a:rPr lang="en-US" sz="2299" dirty="0" err="1">
                <a:solidFill>
                  <a:srgbClr val="000000"/>
                </a:solidFill>
                <a:latin typeface="Lazydog"/>
              </a:rPr>
              <a:t>vetro</a:t>
            </a:r>
            <a:r>
              <a:rPr lang="en-US" sz="2299" dirty="0">
                <a:solidFill>
                  <a:srgbClr val="000000"/>
                </a:solidFill>
                <a:latin typeface="Lazydog"/>
              </a:rPr>
              <a:t>;</a:t>
            </a:r>
          </a:p>
          <a:p>
            <a:pPr marL="496567" lvl="1" indent="-248284">
              <a:lnSpc>
                <a:spcPts val="3495"/>
              </a:lnSpc>
              <a:buFont typeface="Arial"/>
              <a:buChar char="•"/>
            </a:pPr>
            <a:r>
              <a:rPr lang="en-US" sz="2299" dirty="0" err="1">
                <a:solidFill>
                  <a:srgbClr val="000000"/>
                </a:solidFill>
                <a:latin typeface="Lazydog"/>
              </a:rPr>
              <a:t>DisparitA</a:t>
            </a:r>
            <a:r>
              <a:rPr lang="en-US" sz="2299" dirty="0">
                <a:solidFill>
                  <a:srgbClr val="000000"/>
                </a:solidFill>
                <a:latin typeface="Lazydog"/>
              </a:rPr>
              <a:t>’ </a:t>
            </a:r>
            <a:r>
              <a:rPr lang="en-US" sz="2299" dirty="0" err="1">
                <a:solidFill>
                  <a:srgbClr val="000000"/>
                </a:solidFill>
                <a:latin typeface="Lazydog"/>
              </a:rPr>
              <a:t>nelle</a:t>
            </a:r>
            <a:r>
              <a:rPr lang="en-US" sz="2299" dirty="0">
                <a:solidFill>
                  <a:srgbClr val="000000"/>
                </a:solidFill>
                <a:latin typeface="Lazydog"/>
              </a:rPr>
              <a:t> cure </a:t>
            </a:r>
            <a:r>
              <a:rPr lang="en-US" sz="2299" dirty="0" err="1">
                <a:solidFill>
                  <a:srgbClr val="000000"/>
                </a:solidFill>
                <a:latin typeface="Lazydog"/>
              </a:rPr>
              <a:t>sanitarie</a:t>
            </a:r>
            <a:r>
              <a:rPr lang="en-US" sz="2299" dirty="0">
                <a:solidFill>
                  <a:srgbClr val="000000"/>
                </a:solidFill>
                <a:latin typeface="Lazydog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90364"/>
            <a:ext cx="4494794" cy="3031943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4" y="0"/>
                </a:lnTo>
                <a:lnTo>
                  <a:pt x="4494794" y="3031943"/>
                </a:lnTo>
                <a:lnTo>
                  <a:pt x="0" y="3031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028700" y="681051"/>
            <a:ext cx="4494794" cy="2508913"/>
          </a:xfrm>
          <a:custGeom>
            <a:avLst/>
            <a:gdLst/>
            <a:ahLst/>
            <a:cxnLst/>
            <a:rect l="l" t="t" r="r" b="b"/>
            <a:pathLst>
              <a:path w="4494794" h="2508913">
                <a:moveTo>
                  <a:pt x="0" y="0"/>
                </a:moveTo>
                <a:lnTo>
                  <a:pt x="4494794" y="0"/>
                </a:lnTo>
                <a:lnTo>
                  <a:pt x="4494794" y="2508913"/>
                </a:lnTo>
                <a:lnTo>
                  <a:pt x="0" y="2508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028700" y="6418731"/>
            <a:ext cx="4494794" cy="3187218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12764506" y="681051"/>
            <a:ext cx="4494794" cy="3187218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2764506" y="3909818"/>
            <a:ext cx="4494794" cy="2508913"/>
          </a:xfrm>
          <a:custGeom>
            <a:avLst/>
            <a:gdLst/>
            <a:ahLst/>
            <a:cxnLst/>
            <a:rect l="l" t="t" r="r" b="b"/>
            <a:pathLst>
              <a:path w="4494794" h="2508913">
                <a:moveTo>
                  <a:pt x="0" y="0"/>
                </a:moveTo>
                <a:lnTo>
                  <a:pt x="4494794" y="0"/>
                </a:lnTo>
                <a:lnTo>
                  <a:pt x="4494794" y="2508913"/>
                </a:lnTo>
                <a:lnTo>
                  <a:pt x="0" y="2508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2764506" y="6496368"/>
            <a:ext cx="4494794" cy="3031943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4" y="0"/>
                </a:lnTo>
                <a:lnTo>
                  <a:pt x="4494794" y="3031944"/>
                </a:lnTo>
                <a:lnTo>
                  <a:pt x="0" y="3031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6049407" y="3921569"/>
            <a:ext cx="6189186" cy="169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2"/>
              </a:lnSpc>
            </a:pPr>
            <a:r>
              <a:rPr lang="en-US" sz="6200">
                <a:solidFill>
                  <a:srgbClr val="000000"/>
                </a:solidFill>
                <a:latin typeface="Abys"/>
              </a:rPr>
              <a:t>COME ELIMINO IL PREGIUDIZIO?</a:t>
            </a:r>
          </a:p>
        </p:txBody>
      </p:sp>
      <p:sp>
        <p:nvSpPr>
          <p:cNvPr id="9" name="Freeform 9"/>
          <p:cNvSpPr/>
          <p:nvPr/>
        </p:nvSpPr>
        <p:spPr>
          <a:xfrm rot="-1798045">
            <a:off x="11177160" y="2239201"/>
            <a:ext cx="1369529" cy="618626"/>
          </a:xfrm>
          <a:custGeom>
            <a:avLst/>
            <a:gdLst/>
            <a:ahLst/>
            <a:cxnLst/>
            <a:rect l="l" t="t" r="r" b="b"/>
            <a:pathLst>
              <a:path w="1369529" h="618626">
                <a:moveTo>
                  <a:pt x="0" y="0"/>
                </a:moveTo>
                <a:lnTo>
                  <a:pt x="1369529" y="0"/>
                </a:lnTo>
                <a:lnTo>
                  <a:pt x="1369529" y="618626"/>
                </a:lnTo>
                <a:lnTo>
                  <a:pt x="0" y="618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9069146">
            <a:off x="5789182" y="6856212"/>
            <a:ext cx="1291369" cy="583320"/>
          </a:xfrm>
          <a:custGeom>
            <a:avLst/>
            <a:gdLst/>
            <a:ahLst/>
            <a:cxnLst/>
            <a:rect l="l" t="t" r="r" b="b"/>
            <a:pathLst>
              <a:path w="1291369" h="583320">
                <a:moveTo>
                  <a:pt x="0" y="0"/>
                </a:moveTo>
                <a:lnTo>
                  <a:pt x="1291369" y="0"/>
                </a:lnTo>
                <a:lnTo>
                  <a:pt x="1291369" y="583320"/>
                </a:lnTo>
                <a:lnTo>
                  <a:pt x="0" y="583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-9093014" flipV="1">
            <a:off x="5757312" y="2084618"/>
            <a:ext cx="1355109" cy="675008"/>
          </a:xfrm>
          <a:custGeom>
            <a:avLst/>
            <a:gdLst/>
            <a:ahLst/>
            <a:cxnLst/>
            <a:rect l="l" t="t" r="r" b="b"/>
            <a:pathLst>
              <a:path w="1355109" h="675008">
                <a:moveTo>
                  <a:pt x="0" y="675008"/>
                </a:moveTo>
                <a:lnTo>
                  <a:pt x="1355109" y="675008"/>
                </a:lnTo>
                <a:lnTo>
                  <a:pt x="1355109" y="0"/>
                </a:lnTo>
                <a:lnTo>
                  <a:pt x="0" y="0"/>
                </a:lnTo>
                <a:lnTo>
                  <a:pt x="0" y="67500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1820569" flipV="1">
            <a:off x="11218091" y="6912301"/>
            <a:ext cx="1283809" cy="639493"/>
          </a:xfrm>
          <a:custGeom>
            <a:avLst/>
            <a:gdLst/>
            <a:ahLst/>
            <a:cxnLst/>
            <a:rect l="l" t="t" r="r" b="b"/>
            <a:pathLst>
              <a:path w="1283809" h="639493">
                <a:moveTo>
                  <a:pt x="0" y="639492"/>
                </a:moveTo>
                <a:lnTo>
                  <a:pt x="1283810" y="639492"/>
                </a:lnTo>
                <a:lnTo>
                  <a:pt x="1283810" y="0"/>
                </a:lnTo>
                <a:lnTo>
                  <a:pt x="0" y="0"/>
                </a:lnTo>
                <a:lnTo>
                  <a:pt x="0" y="63949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8291511" y="6844076"/>
            <a:ext cx="1704979" cy="303796"/>
          </a:xfrm>
          <a:custGeom>
            <a:avLst/>
            <a:gdLst/>
            <a:ahLst/>
            <a:cxnLst/>
            <a:rect l="l" t="t" r="r" b="b"/>
            <a:pathLst>
              <a:path w="1704979" h="303796">
                <a:moveTo>
                  <a:pt x="0" y="0"/>
                </a:moveTo>
                <a:lnTo>
                  <a:pt x="1704978" y="0"/>
                </a:lnTo>
                <a:lnTo>
                  <a:pt x="1704978" y="303796"/>
                </a:lnTo>
                <a:lnTo>
                  <a:pt x="0" y="3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1432188" y="1248818"/>
            <a:ext cx="3687818" cy="1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Favorire la possibilità di contatto tra membri di gruppi etnici diversi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67994" y="1116885"/>
            <a:ext cx="3687818" cy="217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STRAVOLEGERE LE PROPRIE ABITUDINI: ABBANDONARE LA COMFORT ZONE PER AVERE UNA MENTALITÀ APERTA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79083" y="7155847"/>
            <a:ext cx="3220828" cy="1297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NON FIDARSI DEL GIUDIZIO ALTRUI, MA FARNE UNO PERSONALE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01489" y="7756067"/>
            <a:ext cx="3220828" cy="42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NON TACERE MAI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79083" y="4722621"/>
            <a:ext cx="3220828" cy="420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RESPONSABILIZZARSI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01489" y="4714704"/>
            <a:ext cx="3220828" cy="85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COLTIVARE IL PROPRIO PENSIERO CRITICO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526" y="821621"/>
            <a:ext cx="16644948" cy="8643757"/>
            <a:chOff x="0" y="0"/>
            <a:chExt cx="6236922" cy="3238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922" cy="3238847"/>
            </a:xfrm>
            <a:custGeom>
              <a:avLst/>
              <a:gdLst/>
              <a:ahLst/>
              <a:cxnLst/>
              <a:rect l="l" t="t" r="r" b="b"/>
              <a:pathLst>
                <a:path w="6236922" h="3238847">
                  <a:moveTo>
                    <a:pt x="1395" y="0"/>
                  </a:moveTo>
                  <a:lnTo>
                    <a:pt x="6235527" y="0"/>
                  </a:lnTo>
                  <a:cubicBezTo>
                    <a:pt x="6236298" y="0"/>
                    <a:pt x="6236922" y="625"/>
                    <a:pt x="6236922" y="1395"/>
                  </a:cubicBezTo>
                  <a:lnTo>
                    <a:pt x="6236922" y="3237452"/>
                  </a:lnTo>
                  <a:cubicBezTo>
                    <a:pt x="6236922" y="3238222"/>
                    <a:pt x="6236298" y="3238847"/>
                    <a:pt x="6235527" y="3238847"/>
                  </a:cubicBezTo>
                  <a:lnTo>
                    <a:pt x="1395" y="3238847"/>
                  </a:lnTo>
                  <a:cubicBezTo>
                    <a:pt x="625" y="3238847"/>
                    <a:pt x="0" y="3238222"/>
                    <a:pt x="0" y="3237452"/>
                  </a:cubicBezTo>
                  <a:lnTo>
                    <a:pt x="0" y="1395"/>
                  </a:lnTo>
                  <a:cubicBezTo>
                    <a:pt x="0" y="625"/>
                    <a:pt x="625" y="0"/>
                    <a:pt x="1395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236922" cy="3248372"/>
            </a:xfrm>
            <a:prstGeom prst="rect">
              <a:avLst/>
            </a:prstGeom>
          </p:spPr>
          <p:txBody>
            <a:bodyPr lIns="19016" tIns="19016" rIns="19016" bIns="19016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4085584" y="4675827"/>
            <a:ext cx="935619" cy="1890139"/>
          </a:xfrm>
          <a:custGeom>
            <a:avLst/>
            <a:gdLst/>
            <a:ahLst/>
            <a:cxnLst/>
            <a:rect l="l" t="t" r="r" b="b"/>
            <a:pathLst>
              <a:path w="935619" h="1890139">
                <a:moveTo>
                  <a:pt x="0" y="0"/>
                </a:moveTo>
                <a:lnTo>
                  <a:pt x="935619" y="0"/>
                </a:lnTo>
                <a:lnTo>
                  <a:pt x="935619" y="1890139"/>
                </a:lnTo>
                <a:lnTo>
                  <a:pt x="0" y="1890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3266797" y="3253361"/>
            <a:ext cx="935619" cy="1890139"/>
          </a:xfrm>
          <a:custGeom>
            <a:avLst/>
            <a:gdLst/>
            <a:ahLst/>
            <a:cxnLst/>
            <a:rect l="l" t="t" r="r" b="b"/>
            <a:pathLst>
              <a:path w="935619" h="1890139">
                <a:moveTo>
                  <a:pt x="0" y="0"/>
                </a:moveTo>
                <a:lnTo>
                  <a:pt x="935619" y="0"/>
                </a:lnTo>
                <a:lnTo>
                  <a:pt x="935619" y="1890139"/>
                </a:lnTo>
                <a:lnTo>
                  <a:pt x="0" y="18901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608635" y="-486809"/>
            <a:ext cx="2730008" cy="2671995"/>
          </a:xfrm>
          <a:custGeom>
            <a:avLst/>
            <a:gdLst/>
            <a:ahLst/>
            <a:cxnLst/>
            <a:rect l="l" t="t" r="r" b="b"/>
            <a:pathLst>
              <a:path w="2730008" h="2671995">
                <a:moveTo>
                  <a:pt x="0" y="0"/>
                </a:moveTo>
                <a:lnTo>
                  <a:pt x="2730008" y="0"/>
                </a:lnTo>
                <a:lnTo>
                  <a:pt x="2730008" y="2671995"/>
                </a:lnTo>
                <a:lnTo>
                  <a:pt x="0" y="26719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2632869" y="8904354"/>
            <a:ext cx="1606925" cy="2090310"/>
          </a:xfrm>
          <a:custGeom>
            <a:avLst/>
            <a:gdLst/>
            <a:ahLst/>
            <a:cxnLst/>
            <a:rect l="l" t="t" r="r" b="b"/>
            <a:pathLst>
              <a:path w="1606925" h="2090310">
                <a:moveTo>
                  <a:pt x="0" y="0"/>
                </a:moveTo>
                <a:lnTo>
                  <a:pt x="1606925" y="0"/>
                </a:lnTo>
                <a:lnTo>
                  <a:pt x="1606925" y="2090310"/>
                </a:lnTo>
                <a:lnTo>
                  <a:pt x="0" y="2090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3345018" y="87335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5763523" y="-486809"/>
            <a:ext cx="2991554" cy="1593003"/>
          </a:xfrm>
          <a:custGeom>
            <a:avLst/>
            <a:gdLst/>
            <a:ahLst/>
            <a:cxnLst/>
            <a:rect l="l" t="t" r="r" b="b"/>
            <a:pathLst>
              <a:path w="2991554" h="1593003">
                <a:moveTo>
                  <a:pt x="0" y="0"/>
                </a:moveTo>
                <a:lnTo>
                  <a:pt x="2991554" y="0"/>
                </a:lnTo>
                <a:lnTo>
                  <a:pt x="2991554" y="1593003"/>
                </a:lnTo>
                <a:lnTo>
                  <a:pt x="0" y="15930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6364898" y="1780118"/>
            <a:ext cx="1308750" cy="1702439"/>
          </a:xfrm>
          <a:custGeom>
            <a:avLst/>
            <a:gdLst/>
            <a:ahLst/>
            <a:cxnLst/>
            <a:rect l="l" t="t" r="r" b="b"/>
            <a:pathLst>
              <a:path w="1308750" h="1702439">
                <a:moveTo>
                  <a:pt x="0" y="0"/>
                </a:moveTo>
                <a:lnTo>
                  <a:pt x="1308750" y="0"/>
                </a:lnTo>
                <a:lnTo>
                  <a:pt x="1308750" y="1702439"/>
                </a:lnTo>
                <a:lnTo>
                  <a:pt x="0" y="1702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-2027954">
            <a:off x="16252068" y="8582926"/>
            <a:ext cx="2491392" cy="2513384"/>
          </a:xfrm>
          <a:custGeom>
            <a:avLst/>
            <a:gdLst/>
            <a:ahLst/>
            <a:cxnLst/>
            <a:rect l="l" t="t" r="r" b="b"/>
            <a:pathLst>
              <a:path w="2491392" h="2513384">
                <a:moveTo>
                  <a:pt x="0" y="0"/>
                </a:moveTo>
                <a:lnTo>
                  <a:pt x="2491392" y="0"/>
                </a:lnTo>
                <a:lnTo>
                  <a:pt x="2491392" y="2513383"/>
                </a:lnTo>
                <a:lnTo>
                  <a:pt x="0" y="2513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-10800000">
            <a:off x="2841777" y="309692"/>
            <a:ext cx="1189109" cy="1308511"/>
          </a:xfrm>
          <a:custGeom>
            <a:avLst/>
            <a:gdLst/>
            <a:ahLst/>
            <a:cxnLst/>
            <a:rect l="l" t="t" r="r" b="b"/>
            <a:pathLst>
              <a:path w="1189109" h="1308511">
                <a:moveTo>
                  <a:pt x="0" y="0"/>
                </a:moveTo>
                <a:lnTo>
                  <a:pt x="1189109" y="0"/>
                </a:lnTo>
                <a:lnTo>
                  <a:pt x="1189109" y="1308511"/>
                </a:lnTo>
                <a:lnTo>
                  <a:pt x="0" y="13085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4578081" y="3559230"/>
            <a:ext cx="9131839" cy="3538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19"/>
              </a:lnSpc>
            </a:pPr>
            <a:r>
              <a:rPr lang="en-US" sz="15736" spc="-377">
                <a:solidFill>
                  <a:srgbClr val="000000"/>
                </a:solidFill>
                <a:latin typeface="Fibre"/>
              </a:rPr>
              <a:t>GRAZIE PER L’ATTENZIONE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922258" y="471608"/>
            <a:ext cx="2592831" cy="755162"/>
          </a:xfrm>
          <a:custGeom>
            <a:avLst/>
            <a:gdLst/>
            <a:ahLst/>
            <a:cxnLst/>
            <a:rect l="l" t="t" r="r" b="b"/>
            <a:pathLst>
              <a:path w="2592831" h="755162">
                <a:moveTo>
                  <a:pt x="0" y="0"/>
                </a:moveTo>
                <a:lnTo>
                  <a:pt x="2592831" y="0"/>
                </a:lnTo>
                <a:lnTo>
                  <a:pt x="2592831" y="755161"/>
                </a:lnTo>
                <a:lnTo>
                  <a:pt x="0" y="7551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 flipH="1">
            <a:off x="-803463" y="2800817"/>
            <a:ext cx="2221424" cy="2575564"/>
          </a:xfrm>
          <a:custGeom>
            <a:avLst/>
            <a:gdLst/>
            <a:ahLst/>
            <a:cxnLst/>
            <a:rect l="l" t="t" r="r" b="b"/>
            <a:pathLst>
              <a:path w="2221424" h="2575564">
                <a:moveTo>
                  <a:pt x="2221424" y="0"/>
                </a:moveTo>
                <a:lnTo>
                  <a:pt x="0" y="0"/>
                </a:lnTo>
                <a:lnTo>
                  <a:pt x="0" y="2575564"/>
                </a:lnTo>
                <a:lnTo>
                  <a:pt x="2221424" y="2575564"/>
                </a:lnTo>
                <a:lnTo>
                  <a:pt x="222142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-1025337" y="8102355"/>
            <a:ext cx="3146710" cy="3338684"/>
          </a:xfrm>
          <a:custGeom>
            <a:avLst/>
            <a:gdLst/>
            <a:ahLst/>
            <a:cxnLst/>
            <a:rect l="l" t="t" r="r" b="b"/>
            <a:pathLst>
              <a:path w="3146710" h="3338684">
                <a:moveTo>
                  <a:pt x="0" y="0"/>
                </a:moveTo>
                <a:lnTo>
                  <a:pt x="3146710" y="0"/>
                </a:lnTo>
                <a:lnTo>
                  <a:pt x="3146710" y="3338684"/>
                </a:lnTo>
                <a:lnTo>
                  <a:pt x="0" y="333868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10922258" y="9447395"/>
            <a:ext cx="2215446" cy="2468463"/>
          </a:xfrm>
          <a:custGeom>
            <a:avLst/>
            <a:gdLst/>
            <a:ahLst/>
            <a:cxnLst/>
            <a:rect l="l" t="t" r="r" b="b"/>
            <a:pathLst>
              <a:path w="2215446" h="2468463">
                <a:moveTo>
                  <a:pt x="0" y="0"/>
                </a:moveTo>
                <a:lnTo>
                  <a:pt x="2215446" y="0"/>
                </a:lnTo>
                <a:lnTo>
                  <a:pt x="2215446" y="2468464"/>
                </a:lnTo>
                <a:lnTo>
                  <a:pt x="0" y="246846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 rot="10479814" flipH="1">
            <a:off x="16984007" y="4459822"/>
            <a:ext cx="2221424" cy="2575564"/>
          </a:xfrm>
          <a:custGeom>
            <a:avLst/>
            <a:gdLst/>
            <a:ahLst/>
            <a:cxnLst/>
            <a:rect l="l" t="t" r="r" b="b"/>
            <a:pathLst>
              <a:path w="2221424" h="2575564">
                <a:moveTo>
                  <a:pt x="2221425" y="0"/>
                </a:moveTo>
                <a:lnTo>
                  <a:pt x="0" y="0"/>
                </a:lnTo>
                <a:lnTo>
                  <a:pt x="0" y="2575565"/>
                </a:lnTo>
                <a:lnTo>
                  <a:pt x="2221425" y="2575565"/>
                </a:lnTo>
                <a:lnTo>
                  <a:pt x="222142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3185" y="2079777"/>
            <a:ext cx="7475960" cy="6127446"/>
            <a:chOff x="0" y="0"/>
            <a:chExt cx="6350000" cy="5204587"/>
          </a:xfrm>
        </p:grpSpPr>
        <p:sp>
          <p:nvSpPr>
            <p:cNvPr id="3" name="Freeform 3"/>
            <p:cNvSpPr/>
            <p:nvPr/>
          </p:nvSpPr>
          <p:spPr>
            <a:xfrm>
              <a:off x="-51181" y="0"/>
              <a:ext cx="6465189" cy="5363718"/>
            </a:xfrm>
            <a:custGeom>
              <a:avLst/>
              <a:gdLst/>
              <a:ahLst/>
              <a:cxnLst/>
              <a:rect l="l" t="t" r="r" b="b"/>
              <a:pathLst>
                <a:path w="6465189" h="5363718">
                  <a:moveTo>
                    <a:pt x="6394958" y="3198749"/>
                  </a:moveTo>
                  <a:cubicBezTo>
                    <a:pt x="6324854" y="3563493"/>
                    <a:pt x="5679313" y="3745992"/>
                    <a:pt x="4953254" y="3606292"/>
                  </a:cubicBezTo>
                  <a:cubicBezTo>
                    <a:pt x="4786884" y="3574288"/>
                    <a:pt x="4630674" y="3528060"/>
                    <a:pt x="4489577" y="3471545"/>
                  </a:cubicBezTo>
                  <a:cubicBezTo>
                    <a:pt x="4788916" y="4242943"/>
                    <a:pt x="4729988" y="4974082"/>
                    <a:pt x="4331589" y="5160645"/>
                  </a:cubicBezTo>
                  <a:cubicBezTo>
                    <a:pt x="3898011" y="5363718"/>
                    <a:pt x="3226562" y="4844923"/>
                    <a:pt x="2831846" y="4001897"/>
                  </a:cubicBezTo>
                  <a:cubicBezTo>
                    <a:pt x="2825877" y="3989197"/>
                    <a:pt x="2820035" y="3976370"/>
                    <a:pt x="2814193" y="3963670"/>
                  </a:cubicBezTo>
                  <a:cubicBezTo>
                    <a:pt x="2782062" y="4043045"/>
                    <a:pt x="2743073" y="4123055"/>
                    <a:pt x="2697353" y="4202303"/>
                  </a:cubicBezTo>
                  <a:cubicBezTo>
                    <a:pt x="2400173" y="4717034"/>
                    <a:pt x="1929511" y="5001768"/>
                    <a:pt x="1646047" y="4838065"/>
                  </a:cubicBezTo>
                  <a:cubicBezTo>
                    <a:pt x="1376172" y="4682236"/>
                    <a:pt x="1373505" y="4176014"/>
                    <a:pt x="1630426" y="3683635"/>
                  </a:cubicBezTo>
                  <a:cubicBezTo>
                    <a:pt x="812800" y="3746119"/>
                    <a:pt x="108712" y="3276219"/>
                    <a:pt x="54483" y="2629154"/>
                  </a:cubicBezTo>
                  <a:cubicBezTo>
                    <a:pt x="0" y="1978533"/>
                    <a:pt x="623316" y="1395095"/>
                    <a:pt x="1446657" y="1326134"/>
                  </a:cubicBezTo>
                  <a:cubicBezTo>
                    <a:pt x="1743710" y="1301242"/>
                    <a:pt x="2026285" y="1346708"/>
                    <a:pt x="2268601" y="1445641"/>
                  </a:cubicBezTo>
                  <a:cubicBezTo>
                    <a:pt x="2245360" y="1330452"/>
                    <a:pt x="2232787" y="1205992"/>
                    <a:pt x="2232787" y="1076198"/>
                  </a:cubicBezTo>
                  <a:cubicBezTo>
                    <a:pt x="2232787" y="481838"/>
                    <a:pt x="2498090" y="0"/>
                    <a:pt x="2825242" y="0"/>
                  </a:cubicBezTo>
                  <a:cubicBezTo>
                    <a:pt x="3152394" y="0"/>
                    <a:pt x="3417697" y="481838"/>
                    <a:pt x="3417697" y="1076198"/>
                  </a:cubicBezTo>
                  <a:cubicBezTo>
                    <a:pt x="3417697" y="1130808"/>
                    <a:pt x="3415411" y="1184402"/>
                    <a:pt x="3411093" y="1236853"/>
                  </a:cubicBezTo>
                  <a:cubicBezTo>
                    <a:pt x="3414014" y="1235456"/>
                    <a:pt x="3417062" y="1234059"/>
                    <a:pt x="3419983" y="1232662"/>
                  </a:cubicBezTo>
                  <a:cubicBezTo>
                    <a:pt x="4177919" y="877697"/>
                    <a:pt x="4946523" y="919226"/>
                    <a:pt x="5136769" y="1325245"/>
                  </a:cubicBezTo>
                  <a:cubicBezTo>
                    <a:pt x="5258435" y="1584960"/>
                    <a:pt x="5113909" y="1930908"/>
                    <a:pt x="4795647" y="2239391"/>
                  </a:cubicBezTo>
                  <a:cubicBezTo>
                    <a:pt x="4927346" y="2243201"/>
                    <a:pt x="5065649" y="2258187"/>
                    <a:pt x="5207127" y="2285365"/>
                  </a:cubicBezTo>
                  <a:cubicBezTo>
                    <a:pt x="5933440" y="2425065"/>
                    <a:pt x="6465189" y="2834005"/>
                    <a:pt x="6394958" y="3198749"/>
                  </a:cubicBezTo>
                  <a:close/>
                </a:path>
              </a:pathLst>
            </a:custGeom>
            <a:blipFill>
              <a:blip r:embed="rId2"/>
              <a:stretch>
                <a:fillRect t="-25241" b="-6950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550646" y="673886"/>
            <a:ext cx="7708654" cy="288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PREGIUDIZIO INCONSCIO E DI CONFERMA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50646" y="3652837"/>
            <a:ext cx="7076685" cy="234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04"/>
              </a:lnSpc>
              <a:spcBef>
                <a:spcPct val="0"/>
              </a:spcBef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Il </a:t>
            </a:r>
            <a:r>
              <a:rPr lang="en-US" sz="2299" spc="137">
                <a:solidFill>
                  <a:srgbClr val="E18E2E"/>
                </a:solidFill>
                <a:latin typeface="Quicksand Bold"/>
              </a:rPr>
              <a:t>pregiudizio inconscio</a:t>
            </a: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 è una supposizione, una convinzione o un atteggiamento che esiste nel subconscio. Tutti hanno questi pregiudizi e li usano come scorciatoie mentali per un'elaborazione più rapida delle informazioni.</a:t>
            </a:r>
          </a:p>
        </p:txBody>
      </p:sp>
      <p:sp>
        <p:nvSpPr>
          <p:cNvPr id="6" name="Freeform 6"/>
          <p:cNvSpPr/>
          <p:nvPr/>
        </p:nvSpPr>
        <p:spPr>
          <a:xfrm>
            <a:off x="15749360" y="86786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-2027954">
            <a:off x="16252068" y="-6239"/>
            <a:ext cx="2491392" cy="2513384"/>
          </a:xfrm>
          <a:custGeom>
            <a:avLst/>
            <a:gdLst/>
            <a:ahLst/>
            <a:cxnLst/>
            <a:rect l="l" t="t" r="r" b="b"/>
            <a:pathLst>
              <a:path w="2491392" h="2513384">
                <a:moveTo>
                  <a:pt x="0" y="0"/>
                </a:moveTo>
                <a:lnTo>
                  <a:pt x="2491392" y="0"/>
                </a:lnTo>
                <a:lnTo>
                  <a:pt x="2491392" y="2513384"/>
                </a:lnTo>
                <a:lnTo>
                  <a:pt x="0" y="2513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flipH="1">
            <a:off x="431778" y="8999218"/>
            <a:ext cx="2221424" cy="2575564"/>
          </a:xfrm>
          <a:custGeom>
            <a:avLst/>
            <a:gdLst/>
            <a:ahLst/>
            <a:cxnLst/>
            <a:rect l="l" t="t" r="r" b="b"/>
            <a:pathLst>
              <a:path w="2221424" h="2575564">
                <a:moveTo>
                  <a:pt x="2221424" y="0"/>
                </a:moveTo>
                <a:lnTo>
                  <a:pt x="0" y="0"/>
                </a:lnTo>
                <a:lnTo>
                  <a:pt x="0" y="2575564"/>
                </a:lnTo>
                <a:lnTo>
                  <a:pt x="2221424" y="2575564"/>
                </a:lnTo>
                <a:lnTo>
                  <a:pt x="2221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-550486" y="-486809"/>
            <a:ext cx="3158372" cy="3150476"/>
          </a:xfrm>
          <a:custGeom>
            <a:avLst/>
            <a:gdLst/>
            <a:ahLst/>
            <a:cxnLst/>
            <a:rect l="l" t="t" r="r" b="b"/>
            <a:pathLst>
              <a:path w="3158372" h="3150476">
                <a:moveTo>
                  <a:pt x="0" y="0"/>
                </a:moveTo>
                <a:lnTo>
                  <a:pt x="3158372" y="0"/>
                </a:lnTo>
                <a:lnTo>
                  <a:pt x="3158372" y="3150476"/>
                </a:lnTo>
                <a:lnTo>
                  <a:pt x="0" y="31504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12537819" y="9297032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4"/>
                </a:lnTo>
                <a:lnTo>
                  <a:pt x="0" y="32854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TextBox 11"/>
          <p:cNvSpPr txBox="1"/>
          <p:nvPr/>
        </p:nvSpPr>
        <p:spPr>
          <a:xfrm>
            <a:off x="9550646" y="6290662"/>
            <a:ext cx="7076685" cy="3518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4"/>
              </a:lnSpc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Il </a:t>
            </a:r>
            <a:r>
              <a:rPr lang="en-US" sz="2299" spc="137">
                <a:solidFill>
                  <a:srgbClr val="E18E2E"/>
                </a:solidFill>
                <a:latin typeface="Quicksand Semi-Bold"/>
              </a:rPr>
              <a:t>pregiudizio di conferma </a:t>
            </a: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è la tendenza a cercare e utilizzare informazioni che confermano le proprie opinioni e aspettative. In altre parole, scegliere le informazioni per convalidare determinati punti. </a:t>
            </a:r>
          </a:p>
          <a:p>
            <a:pPr>
              <a:lnSpc>
                <a:spcPts val="3104"/>
              </a:lnSpc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Ciò influisce sulla nostra capacità di pensare in modo critico e obiettivo.</a:t>
            </a:r>
          </a:p>
          <a:p>
            <a:pPr marL="0" lvl="0" indent="0">
              <a:lnSpc>
                <a:spcPts val="3104"/>
              </a:lnSpc>
              <a:spcBef>
                <a:spcPct val="0"/>
              </a:spcBef>
            </a:pPr>
            <a:endParaRPr lang="en-US" sz="2299" spc="137">
              <a:solidFill>
                <a:srgbClr val="000000"/>
              </a:solidFill>
              <a:latin typeface="Quicksand Semi-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90364"/>
            <a:ext cx="4494794" cy="3031943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4" y="0"/>
                </a:lnTo>
                <a:lnTo>
                  <a:pt x="4494794" y="3031943"/>
                </a:lnTo>
                <a:lnTo>
                  <a:pt x="0" y="3031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028700" y="681051"/>
            <a:ext cx="4494794" cy="2508913"/>
          </a:xfrm>
          <a:custGeom>
            <a:avLst/>
            <a:gdLst/>
            <a:ahLst/>
            <a:cxnLst/>
            <a:rect l="l" t="t" r="r" b="b"/>
            <a:pathLst>
              <a:path w="4494794" h="2508913">
                <a:moveTo>
                  <a:pt x="0" y="0"/>
                </a:moveTo>
                <a:lnTo>
                  <a:pt x="4494794" y="0"/>
                </a:lnTo>
                <a:lnTo>
                  <a:pt x="4494794" y="2508913"/>
                </a:lnTo>
                <a:lnTo>
                  <a:pt x="0" y="2508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1028700" y="6418731"/>
            <a:ext cx="4494794" cy="3187218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12764506" y="681051"/>
            <a:ext cx="4494794" cy="3187218"/>
          </a:xfrm>
          <a:custGeom>
            <a:avLst/>
            <a:gdLst/>
            <a:ahLst/>
            <a:cxnLst/>
            <a:rect l="l" t="t" r="r" b="b"/>
            <a:pathLst>
              <a:path w="4494794" h="3187218">
                <a:moveTo>
                  <a:pt x="0" y="0"/>
                </a:moveTo>
                <a:lnTo>
                  <a:pt x="4494794" y="0"/>
                </a:lnTo>
                <a:lnTo>
                  <a:pt x="4494794" y="3187218"/>
                </a:lnTo>
                <a:lnTo>
                  <a:pt x="0" y="31872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2764506" y="3909818"/>
            <a:ext cx="4494794" cy="2508913"/>
          </a:xfrm>
          <a:custGeom>
            <a:avLst/>
            <a:gdLst/>
            <a:ahLst/>
            <a:cxnLst/>
            <a:rect l="l" t="t" r="r" b="b"/>
            <a:pathLst>
              <a:path w="4494794" h="2508913">
                <a:moveTo>
                  <a:pt x="0" y="0"/>
                </a:moveTo>
                <a:lnTo>
                  <a:pt x="4494794" y="0"/>
                </a:lnTo>
                <a:lnTo>
                  <a:pt x="4494794" y="2508913"/>
                </a:lnTo>
                <a:lnTo>
                  <a:pt x="0" y="2508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2764506" y="6496368"/>
            <a:ext cx="4494794" cy="3031943"/>
          </a:xfrm>
          <a:custGeom>
            <a:avLst/>
            <a:gdLst/>
            <a:ahLst/>
            <a:cxnLst/>
            <a:rect l="l" t="t" r="r" b="b"/>
            <a:pathLst>
              <a:path w="4494794" h="3031943">
                <a:moveTo>
                  <a:pt x="0" y="0"/>
                </a:moveTo>
                <a:lnTo>
                  <a:pt x="4494794" y="0"/>
                </a:lnTo>
                <a:lnTo>
                  <a:pt x="4494794" y="3031944"/>
                </a:lnTo>
                <a:lnTo>
                  <a:pt x="0" y="3031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6049407" y="3921569"/>
            <a:ext cx="6189186" cy="252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2"/>
              </a:lnSpc>
            </a:pPr>
            <a:r>
              <a:rPr lang="en-US" sz="6200">
                <a:solidFill>
                  <a:srgbClr val="000000"/>
                </a:solidFill>
                <a:latin typeface="Abys"/>
              </a:rPr>
              <a:t>le diverse forme di pregiudizio</a:t>
            </a:r>
          </a:p>
        </p:txBody>
      </p:sp>
      <p:sp>
        <p:nvSpPr>
          <p:cNvPr id="9" name="Freeform 9"/>
          <p:cNvSpPr/>
          <p:nvPr/>
        </p:nvSpPr>
        <p:spPr>
          <a:xfrm rot="-1798045">
            <a:off x="11177160" y="2239201"/>
            <a:ext cx="1369529" cy="618626"/>
          </a:xfrm>
          <a:custGeom>
            <a:avLst/>
            <a:gdLst/>
            <a:ahLst/>
            <a:cxnLst/>
            <a:rect l="l" t="t" r="r" b="b"/>
            <a:pathLst>
              <a:path w="1369529" h="618626">
                <a:moveTo>
                  <a:pt x="0" y="0"/>
                </a:moveTo>
                <a:lnTo>
                  <a:pt x="1369529" y="0"/>
                </a:lnTo>
                <a:lnTo>
                  <a:pt x="1369529" y="618626"/>
                </a:lnTo>
                <a:lnTo>
                  <a:pt x="0" y="6186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9069146">
            <a:off x="5789182" y="6856212"/>
            <a:ext cx="1291369" cy="583320"/>
          </a:xfrm>
          <a:custGeom>
            <a:avLst/>
            <a:gdLst/>
            <a:ahLst/>
            <a:cxnLst/>
            <a:rect l="l" t="t" r="r" b="b"/>
            <a:pathLst>
              <a:path w="1291369" h="583320">
                <a:moveTo>
                  <a:pt x="0" y="0"/>
                </a:moveTo>
                <a:lnTo>
                  <a:pt x="1291369" y="0"/>
                </a:lnTo>
                <a:lnTo>
                  <a:pt x="1291369" y="583320"/>
                </a:lnTo>
                <a:lnTo>
                  <a:pt x="0" y="583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 rot="-9093014" flipV="1">
            <a:off x="5757312" y="2084618"/>
            <a:ext cx="1355109" cy="675008"/>
          </a:xfrm>
          <a:custGeom>
            <a:avLst/>
            <a:gdLst/>
            <a:ahLst/>
            <a:cxnLst/>
            <a:rect l="l" t="t" r="r" b="b"/>
            <a:pathLst>
              <a:path w="1355109" h="675008">
                <a:moveTo>
                  <a:pt x="0" y="675008"/>
                </a:moveTo>
                <a:lnTo>
                  <a:pt x="1355109" y="675008"/>
                </a:lnTo>
                <a:lnTo>
                  <a:pt x="1355109" y="0"/>
                </a:lnTo>
                <a:lnTo>
                  <a:pt x="0" y="0"/>
                </a:lnTo>
                <a:lnTo>
                  <a:pt x="0" y="67500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1820569" flipV="1">
            <a:off x="11218091" y="6912301"/>
            <a:ext cx="1283809" cy="639493"/>
          </a:xfrm>
          <a:custGeom>
            <a:avLst/>
            <a:gdLst/>
            <a:ahLst/>
            <a:cxnLst/>
            <a:rect l="l" t="t" r="r" b="b"/>
            <a:pathLst>
              <a:path w="1283809" h="639493">
                <a:moveTo>
                  <a:pt x="0" y="639492"/>
                </a:moveTo>
                <a:lnTo>
                  <a:pt x="1283810" y="639492"/>
                </a:lnTo>
                <a:lnTo>
                  <a:pt x="1283810" y="0"/>
                </a:lnTo>
                <a:lnTo>
                  <a:pt x="0" y="0"/>
                </a:lnTo>
                <a:lnTo>
                  <a:pt x="0" y="639492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8291511" y="6844076"/>
            <a:ext cx="1704979" cy="303796"/>
          </a:xfrm>
          <a:custGeom>
            <a:avLst/>
            <a:gdLst/>
            <a:ahLst/>
            <a:cxnLst/>
            <a:rect l="l" t="t" r="r" b="b"/>
            <a:pathLst>
              <a:path w="1704979" h="303796">
                <a:moveTo>
                  <a:pt x="0" y="0"/>
                </a:moveTo>
                <a:lnTo>
                  <a:pt x="1704978" y="0"/>
                </a:lnTo>
                <a:lnTo>
                  <a:pt x="1704978" y="303796"/>
                </a:lnTo>
                <a:lnTo>
                  <a:pt x="0" y="3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TextBox 14"/>
          <p:cNvSpPr txBox="1"/>
          <p:nvPr/>
        </p:nvSpPr>
        <p:spPr>
          <a:xfrm>
            <a:off x="1665683" y="1497543"/>
            <a:ext cx="3220828" cy="51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5"/>
              </a:lnSpc>
            </a:pPr>
            <a:r>
              <a:rPr lang="en-US" sz="2799">
                <a:solidFill>
                  <a:srgbClr val="000000"/>
                </a:solidFill>
                <a:latin typeface="Lazydog"/>
              </a:rPr>
              <a:t>ETNICO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65683" y="4364355"/>
            <a:ext cx="3220828" cy="104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5"/>
              </a:lnSpc>
            </a:pPr>
            <a:r>
              <a:rPr lang="en-US" sz="2799">
                <a:solidFill>
                  <a:srgbClr val="000000"/>
                </a:solidFill>
                <a:latin typeface="Lazydog"/>
              </a:rPr>
              <a:t>DI GENERE O SESSISMO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65683" y="7383055"/>
            <a:ext cx="3220828" cy="1048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5"/>
              </a:lnSpc>
            </a:pPr>
            <a:r>
              <a:rPr lang="en-US" sz="2799">
                <a:solidFill>
                  <a:srgbClr val="000000"/>
                </a:solidFill>
                <a:latin typeface="Lazydog"/>
              </a:rPr>
              <a:t>BASATO SULL’ETÀ O AGEISM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01489" y="7527212"/>
            <a:ext cx="3220828" cy="514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5"/>
              </a:lnSpc>
            </a:pPr>
            <a:r>
              <a:rPr lang="en-US" sz="2799">
                <a:solidFill>
                  <a:srgbClr val="000000"/>
                </a:solidFill>
                <a:latin typeface="Lazydog"/>
              </a:rPr>
              <a:t>DI RELIGIONE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36322" y="4077164"/>
            <a:ext cx="3220828" cy="211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5"/>
              </a:lnSpc>
            </a:pPr>
            <a:r>
              <a:rPr lang="en-US" sz="2799">
                <a:solidFill>
                  <a:srgbClr val="000000"/>
                </a:solidFill>
                <a:latin typeface="Lazydog"/>
              </a:rPr>
              <a:t>NEI CONFRONTI DEI MALATI MENTALI O DI PERSONE CON DISABILITÀ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36322" y="1495515"/>
            <a:ext cx="3220828" cy="158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5"/>
              </a:lnSpc>
            </a:pPr>
            <a:r>
              <a:rPr lang="en-US" sz="2799">
                <a:solidFill>
                  <a:srgbClr val="000000"/>
                </a:solidFill>
                <a:latin typeface="Lazydog"/>
              </a:rPr>
              <a:t>NEI CONFRONTI DELLE PERSONE OBESE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44544" y="1172977"/>
            <a:ext cx="11198912" cy="7941047"/>
          </a:xfrm>
          <a:custGeom>
            <a:avLst/>
            <a:gdLst/>
            <a:ahLst/>
            <a:cxnLst/>
            <a:rect l="l" t="t" r="r" b="b"/>
            <a:pathLst>
              <a:path w="11198912" h="7941047">
                <a:moveTo>
                  <a:pt x="0" y="0"/>
                </a:moveTo>
                <a:lnTo>
                  <a:pt x="11198912" y="0"/>
                </a:lnTo>
                <a:lnTo>
                  <a:pt x="11198912" y="7941046"/>
                </a:lnTo>
                <a:lnTo>
                  <a:pt x="0" y="79410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4763425" y="5095875"/>
            <a:ext cx="8761150" cy="195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4"/>
              </a:lnSpc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Per </a:t>
            </a:r>
            <a:r>
              <a:rPr lang="en-US" sz="2299" spc="137">
                <a:solidFill>
                  <a:srgbClr val="000000"/>
                </a:solidFill>
                <a:latin typeface="Quicksand Bold"/>
              </a:rPr>
              <a:t>stereotipo</a:t>
            </a: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, intendiamo un insieme coerente di credenze e teorie non scientificamente provate. Generalmente si tratta di “immagini mentali” basate sull’esagerazione.</a:t>
            </a:r>
          </a:p>
          <a:p>
            <a:pPr marL="0" lvl="0" indent="0" algn="ctr">
              <a:lnSpc>
                <a:spcPts val="3104"/>
              </a:lnSpc>
              <a:spcBef>
                <a:spcPct val="0"/>
              </a:spcBef>
            </a:pPr>
            <a:endParaRPr lang="en-US" sz="2299" spc="137">
              <a:solidFill>
                <a:srgbClr val="000000"/>
              </a:solidFill>
              <a:latin typeface="Quicksand Semi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550486" y="-546538"/>
            <a:ext cx="3158372" cy="3150476"/>
          </a:xfrm>
          <a:custGeom>
            <a:avLst/>
            <a:gdLst/>
            <a:ahLst/>
            <a:cxnLst/>
            <a:rect l="l" t="t" r="r" b="b"/>
            <a:pathLst>
              <a:path w="3158372" h="3150476">
                <a:moveTo>
                  <a:pt x="0" y="0"/>
                </a:moveTo>
                <a:lnTo>
                  <a:pt x="3158372" y="0"/>
                </a:lnTo>
                <a:lnTo>
                  <a:pt x="3158372" y="3150476"/>
                </a:lnTo>
                <a:lnTo>
                  <a:pt x="0" y="3150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-676647" y="8910360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3"/>
                </a:lnTo>
                <a:lnTo>
                  <a:pt x="0" y="3285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5433018" y="8441768"/>
            <a:ext cx="3336222" cy="2497997"/>
          </a:xfrm>
          <a:custGeom>
            <a:avLst/>
            <a:gdLst/>
            <a:ahLst/>
            <a:cxnLst/>
            <a:rect l="l" t="t" r="r" b="b"/>
            <a:pathLst>
              <a:path w="3336222" h="2497997">
                <a:moveTo>
                  <a:pt x="0" y="0"/>
                </a:moveTo>
                <a:lnTo>
                  <a:pt x="3336222" y="0"/>
                </a:lnTo>
                <a:lnTo>
                  <a:pt x="3336222" y="2497996"/>
                </a:lnTo>
                <a:lnTo>
                  <a:pt x="0" y="2497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6311273" y="512985"/>
            <a:ext cx="1579712" cy="1738335"/>
          </a:xfrm>
          <a:custGeom>
            <a:avLst/>
            <a:gdLst/>
            <a:ahLst/>
            <a:cxnLst/>
            <a:rect l="l" t="t" r="r" b="b"/>
            <a:pathLst>
              <a:path w="1579712" h="1738335">
                <a:moveTo>
                  <a:pt x="0" y="0"/>
                </a:moveTo>
                <a:lnTo>
                  <a:pt x="1579712" y="0"/>
                </a:lnTo>
                <a:lnTo>
                  <a:pt x="1579712" y="1738335"/>
                </a:lnTo>
                <a:lnTo>
                  <a:pt x="0" y="1738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4146485" y="1890146"/>
            <a:ext cx="9995031" cy="288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IL PREGIUDIZIO COME EVOLUZIONE DELLO STEREOTIPO</a:t>
            </a:r>
          </a:p>
        </p:txBody>
      </p:sp>
      <p:sp>
        <p:nvSpPr>
          <p:cNvPr id="9" name="Freeform 9"/>
          <p:cNvSpPr/>
          <p:nvPr/>
        </p:nvSpPr>
        <p:spPr>
          <a:xfrm>
            <a:off x="518249" y="6485871"/>
            <a:ext cx="1579712" cy="1738335"/>
          </a:xfrm>
          <a:custGeom>
            <a:avLst/>
            <a:gdLst/>
            <a:ahLst/>
            <a:cxnLst/>
            <a:rect l="l" t="t" r="r" b="b"/>
            <a:pathLst>
              <a:path w="1579712" h="1738335">
                <a:moveTo>
                  <a:pt x="0" y="0"/>
                </a:moveTo>
                <a:lnTo>
                  <a:pt x="1579712" y="0"/>
                </a:lnTo>
                <a:lnTo>
                  <a:pt x="1579712" y="1738334"/>
                </a:lnTo>
                <a:lnTo>
                  <a:pt x="0" y="1738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4763425" y="6953924"/>
            <a:ext cx="8761150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04"/>
              </a:lnSpc>
              <a:spcBef>
                <a:spcPct val="0"/>
              </a:spcBef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Si dice che gli stereotipi abbiano un "fondo di verità": in realtà spesso tendono molto subdolamente ad avverarsi per il semplice fatto che qualcuno ci crede (profezia che si autoavvera).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1526" y="821621"/>
            <a:ext cx="16644948" cy="8643757"/>
            <a:chOff x="0" y="0"/>
            <a:chExt cx="6236922" cy="3238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36922" cy="3238847"/>
            </a:xfrm>
            <a:custGeom>
              <a:avLst/>
              <a:gdLst/>
              <a:ahLst/>
              <a:cxnLst/>
              <a:rect l="l" t="t" r="r" b="b"/>
              <a:pathLst>
                <a:path w="6236922" h="3238847">
                  <a:moveTo>
                    <a:pt x="1395" y="0"/>
                  </a:moveTo>
                  <a:lnTo>
                    <a:pt x="6235527" y="0"/>
                  </a:lnTo>
                  <a:cubicBezTo>
                    <a:pt x="6236298" y="0"/>
                    <a:pt x="6236922" y="625"/>
                    <a:pt x="6236922" y="1395"/>
                  </a:cubicBezTo>
                  <a:lnTo>
                    <a:pt x="6236922" y="3237452"/>
                  </a:lnTo>
                  <a:cubicBezTo>
                    <a:pt x="6236922" y="3238222"/>
                    <a:pt x="6236298" y="3238847"/>
                    <a:pt x="6235527" y="3238847"/>
                  </a:cubicBezTo>
                  <a:lnTo>
                    <a:pt x="1395" y="3238847"/>
                  </a:lnTo>
                  <a:cubicBezTo>
                    <a:pt x="625" y="3238847"/>
                    <a:pt x="0" y="3238222"/>
                    <a:pt x="0" y="3237452"/>
                  </a:cubicBezTo>
                  <a:lnTo>
                    <a:pt x="0" y="1395"/>
                  </a:lnTo>
                  <a:cubicBezTo>
                    <a:pt x="0" y="625"/>
                    <a:pt x="625" y="0"/>
                    <a:pt x="1395" y="0"/>
                  </a:cubicBezTo>
                  <a:close/>
                </a:path>
              </a:pathLst>
            </a:custGeom>
            <a:solidFill>
              <a:srgbClr val="EDECE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236922" cy="3248372"/>
            </a:xfrm>
            <a:prstGeom prst="rect">
              <a:avLst/>
            </a:prstGeom>
          </p:spPr>
          <p:txBody>
            <a:bodyPr lIns="19016" tIns="19016" rIns="19016" bIns="19016" rtlCol="0" anchor="ctr"/>
            <a:lstStyle/>
            <a:p>
              <a:pPr algn="ctr">
                <a:lnSpc>
                  <a:spcPts val="73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94691" y="1451637"/>
            <a:ext cx="11698618" cy="9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stereotipo e pregiudizio</a:t>
            </a:r>
          </a:p>
        </p:txBody>
      </p:sp>
      <p:sp>
        <p:nvSpPr>
          <p:cNvPr id="6" name="Freeform 6"/>
          <p:cNvSpPr/>
          <p:nvPr/>
        </p:nvSpPr>
        <p:spPr>
          <a:xfrm>
            <a:off x="2054643" y="2818824"/>
            <a:ext cx="6940374" cy="6132766"/>
          </a:xfrm>
          <a:custGeom>
            <a:avLst/>
            <a:gdLst/>
            <a:ahLst/>
            <a:cxnLst/>
            <a:rect l="l" t="t" r="r" b="b"/>
            <a:pathLst>
              <a:path w="6940374" h="6132766">
                <a:moveTo>
                  <a:pt x="0" y="0"/>
                </a:moveTo>
                <a:lnTo>
                  <a:pt x="6940374" y="0"/>
                </a:lnTo>
                <a:lnTo>
                  <a:pt x="6940374" y="6132767"/>
                </a:lnTo>
                <a:lnTo>
                  <a:pt x="0" y="6132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9292983" y="2818824"/>
            <a:ext cx="6940374" cy="6132766"/>
          </a:xfrm>
          <a:custGeom>
            <a:avLst/>
            <a:gdLst/>
            <a:ahLst/>
            <a:cxnLst/>
            <a:rect l="l" t="t" r="r" b="b"/>
            <a:pathLst>
              <a:path w="6940374" h="6132766">
                <a:moveTo>
                  <a:pt x="0" y="0"/>
                </a:moveTo>
                <a:lnTo>
                  <a:pt x="6940374" y="0"/>
                </a:lnTo>
                <a:lnTo>
                  <a:pt x="6940374" y="6132767"/>
                </a:lnTo>
                <a:lnTo>
                  <a:pt x="0" y="6132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3547343" y="3144890"/>
            <a:ext cx="3954975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punti in comune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69825" y="4126303"/>
            <a:ext cx="4910010" cy="261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ctr">
              <a:lnSpc>
                <a:spcPts val="3495"/>
              </a:lnSpc>
              <a:buAutoNum type="arabicPeriod"/>
            </a:pPr>
            <a:r>
              <a:rPr lang="en-US" sz="2299">
                <a:solidFill>
                  <a:srgbClr val="000000"/>
                </a:solidFill>
                <a:latin typeface="Lazydog"/>
              </a:rPr>
              <a:t>Nascono dal processo cognitivo della categorizzazione sociale.</a:t>
            </a:r>
          </a:p>
          <a:p>
            <a:pPr algn="ctr">
              <a:lnSpc>
                <a:spcPts val="3495"/>
              </a:lnSpc>
            </a:pPr>
            <a:endParaRPr lang="en-US" sz="2299">
              <a:solidFill>
                <a:srgbClr val="000000"/>
              </a:solidFill>
              <a:latin typeface="Lazydog"/>
            </a:endParaRPr>
          </a:p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2. Avvengono entrambi a priori.</a:t>
            </a:r>
          </a:p>
          <a:p>
            <a:pPr algn="ctr">
              <a:lnSpc>
                <a:spcPts val="3495"/>
              </a:lnSpc>
            </a:pPr>
            <a:endParaRPr lang="en-US" sz="2299">
              <a:solidFill>
                <a:srgbClr val="000000"/>
              </a:solidFill>
              <a:latin typeface="Lazydog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43007" y="3144890"/>
            <a:ext cx="4440326" cy="575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000">
                <a:solidFill>
                  <a:srgbClr val="000000"/>
                </a:solidFill>
                <a:latin typeface="Abys"/>
              </a:rPr>
              <a:t>differenze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08165" y="4126303"/>
            <a:ext cx="4910010" cy="3926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 algn="ctr">
              <a:lnSpc>
                <a:spcPts val="3495"/>
              </a:lnSpc>
              <a:buAutoNum type="arabicPeriod"/>
            </a:pPr>
            <a:r>
              <a:rPr lang="en-US" sz="2299">
                <a:solidFill>
                  <a:srgbClr val="000000"/>
                </a:solidFill>
                <a:latin typeface="Lazydog"/>
              </a:rPr>
              <a:t> LO stereotipi È cosa pensiamo, DI UN DETERMINATO GRUPPO SOCIALE, mentre iL pregiudizIO È cosa proviamo.</a:t>
            </a:r>
          </a:p>
          <a:p>
            <a:pPr algn="ctr">
              <a:lnSpc>
                <a:spcPts val="3495"/>
              </a:lnSpc>
            </a:pPr>
            <a:endParaRPr lang="en-US" sz="2299">
              <a:solidFill>
                <a:srgbClr val="000000"/>
              </a:solidFill>
              <a:latin typeface="Lazydog"/>
            </a:endParaRPr>
          </a:p>
          <a:p>
            <a:pPr algn="ctr">
              <a:lnSpc>
                <a:spcPts val="3495"/>
              </a:lnSpc>
            </a:pPr>
            <a:r>
              <a:rPr lang="en-US" sz="2299">
                <a:solidFill>
                  <a:srgbClr val="000000"/>
                </a:solidFill>
                <a:latin typeface="Lazydog"/>
              </a:rPr>
              <a:t>2. Lo stereotipo rappresenta la componente cognitiva del pregiudizio.</a:t>
            </a:r>
          </a:p>
          <a:p>
            <a:pPr algn="ctr">
              <a:lnSpc>
                <a:spcPts val="3495"/>
              </a:lnSpc>
            </a:pPr>
            <a:endParaRPr lang="en-US" sz="2299">
              <a:solidFill>
                <a:srgbClr val="000000"/>
              </a:solidFill>
              <a:latin typeface="Lazydog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0486" y="-546538"/>
            <a:ext cx="3158372" cy="3150476"/>
          </a:xfrm>
          <a:custGeom>
            <a:avLst/>
            <a:gdLst/>
            <a:ahLst/>
            <a:cxnLst/>
            <a:rect l="l" t="t" r="r" b="b"/>
            <a:pathLst>
              <a:path w="3158372" h="3150476">
                <a:moveTo>
                  <a:pt x="0" y="0"/>
                </a:moveTo>
                <a:lnTo>
                  <a:pt x="3158372" y="0"/>
                </a:lnTo>
                <a:lnTo>
                  <a:pt x="3158372" y="3150476"/>
                </a:lnTo>
                <a:lnTo>
                  <a:pt x="0" y="3150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1504950" y="4125988"/>
            <a:ext cx="7076685" cy="41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4"/>
              </a:lnSpc>
            </a:pP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«Le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persone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nord-africane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sono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rumorose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e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dotate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di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una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scarsa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igiene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(</a:t>
            </a:r>
            <a:r>
              <a:rPr lang="en-US" sz="2499" spc="149" dirty="0" err="1">
                <a:solidFill>
                  <a:srgbClr val="000000"/>
                </a:solidFill>
                <a:latin typeface="Quicksand Bold"/>
              </a:rPr>
              <a:t>componente</a:t>
            </a:r>
            <a:r>
              <a:rPr lang="en-US" sz="2499" spc="14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Bold"/>
              </a:rPr>
              <a:t>cognitiva</a:t>
            </a:r>
            <a:r>
              <a:rPr lang="en-US" sz="2499" spc="149" dirty="0">
                <a:solidFill>
                  <a:srgbClr val="000000"/>
                </a:solidFill>
                <a:latin typeface="Quicksand Bold"/>
              </a:rPr>
              <a:t> o </a:t>
            </a:r>
            <a:r>
              <a:rPr lang="en-US" sz="2499" spc="149" dirty="0" err="1">
                <a:solidFill>
                  <a:srgbClr val="000000"/>
                </a:solidFill>
                <a:latin typeface="Quicksand Bold"/>
              </a:rPr>
              <a:t>stereotipo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). </a:t>
            </a:r>
          </a:p>
          <a:p>
            <a:pPr>
              <a:lnSpc>
                <a:spcPts val="3374"/>
              </a:lnSpc>
            </a:pP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Vivrei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in un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costante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stato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di disagio e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ansia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(</a:t>
            </a:r>
            <a:r>
              <a:rPr lang="en-US" sz="2499" spc="149" dirty="0" err="1">
                <a:solidFill>
                  <a:srgbClr val="000000"/>
                </a:solidFill>
                <a:latin typeface="Quicksand Bold"/>
              </a:rPr>
              <a:t>componente</a:t>
            </a:r>
            <a:r>
              <a:rPr lang="en-US" sz="2499" spc="14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Bold"/>
              </a:rPr>
              <a:t>affettiva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) se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vivessero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nel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mio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appartamento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. </a:t>
            </a:r>
          </a:p>
          <a:p>
            <a:pPr>
              <a:lnSpc>
                <a:spcPts val="3374"/>
              </a:lnSpc>
            </a:pP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Non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affitterò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mai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il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mio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appartamento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ai </a:t>
            </a:r>
            <a:r>
              <a:rPr lang="en-US" sz="2499" spc="149" dirty="0" err="1">
                <a:solidFill>
                  <a:srgbClr val="000000"/>
                </a:solidFill>
                <a:latin typeface="Quicksand Semi-Bold"/>
              </a:rPr>
              <a:t>nord-africani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 (</a:t>
            </a:r>
            <a:r>
              <a:rPr lang="en-US" sz="2499" spc="149" dirty="0" err="1">
                <a:solidFill>
                  <a:srgbClr val="000000"/>
                </a:solidFill>
                <a:latin typeface="Quicksand Bold"/>
              </a:rPr>
              <a:t>componente</a:t>
            </a:r>
            <a:r>
              <a:rPr lang="en-US" sz="2499" spc="149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2499" spc="149" dirty="0" err="1">
                <a:solidFill>
                  <a:srgbClr val="000000"/>
                </a:solidFill>
                <a:latin typeface="Quicksand Bold"/>
              </a:rPr>
              <a:t>comportamentale</a:t>
            </a:r>
            <a:r>
              <a:rPr lang="en-US" sz="2499" spc="149" dirty="0">
                <a:solidFill>
                  <a:srgbClr val="000000"/>
                </a:solidFill>
                <a:latin typeface="Quicksand Semi-Bold"/>
              </a:rPr>
              <a:t>)».</a:t>
            </a:r>
          </a:p>
          <a:p>
            <a:pPr marL="0" lvl="0" indent="0">
              <a:lnSpc>
                <a:spcPts val="3374"/>
              </a:lnSpc>
              <a:spcBef>
                <a:spcPct val="0"/>
              </a:spcBef>
            </a:pPr>
            <a:endParaRPr lang="en-US" sz="2499" spc="149" dirty="0">
              <a:solidFill>
                <a:srgbClr val="000000"/>
              </a:solidFill>
              <a:latin typeface="Quicksand Semi-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67642" y="558901"/>
            <a:ext cx="4552716" cy="951932"/>
          </a:xfrm>
          <a:custGeom>
            <a:avLst/>
            <a:gdLst/>
            <a:ahLst/>
            <a:cxnLst/>
            <a:rect l="l" t="t" r="r" b="b"/>
            <a:pathLst>
              <a:path w="4552716" h="951932">
                <a:moveTo>
                  <a:pt x="0" y="0"/>
                </a:moveTo>
                <a:lnTo>
                  <a:pt x="4552716" y="0"/>
                </a:lnTo>
                <a:lnTo>
                  <a:pt x="4552716" y="951932"/>
                </a:lnTo>
                <a:lnTo>
                  <a:pt x="0" y="951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>
            <a:off x="6242511" y="8910360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3"/>
                </a:lnTo>
                <a:lnTo>
                  <a:pt x="0" y="32854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15749360" y="86786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10458501" y="4369401"/>
            <a:ext cx="3780943" cy="378094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8E2E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9"/>
                </a:lnSpc>
              </a:pPr>
              <a:r>
                <a:rPr lang="en-US" sz="1999">
                  <a:solidFill>
                    <a:srgbClr val="FFFFFF"/>
                  </a:solidFill>
                  <a:latin typeface="Lazydog"/>
                </a:rPr>
                <a:t>AFFETTIVA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81245" y="2273616"/>
            <a:ext cx="3780943" cy="378094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8B63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9"/>
                </a:lnSpc>
              </a:pPr>
              <a:r>
                <a:rPr lang="en-US" sz="1999">
                  <a:solidFill>
                    <a:srgbClr val="FFFFFF"/>
                  </a:solidFill>
                  <a:latin typeface="Lazydog"/>
                </a:rPr>
                <a:t>COGNITIVA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871717" y="4369401"/>
            <a:ext cx="3780943" cy="3780943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39"/>
                </a:lnSpc>
              </a:pPr>
              <a:r>
                <a:rPr lang="en-US" sz="1999">
                  <a:solidFill>
                    <a:srgbClr val="FFFFFF"/>
                  </a:solidFill>
                  <a:latin typeface="Lazydog"/>
                </a:rPr>
                <a:t>COMPORTAMENTALE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04950" y="2349816"/>
            <a:ext cx="6343332" cy="98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LE COMPONENTI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35346" y="925389"/>
            <a:ext cx="7708654" cy="288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TUTTI FACCIAMO USO DI PREGIUDIZI E STEREOTIPI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25033" y="4166968"/>
            <a:ext cx="7076685" cy="469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7" lvl="1" indent="-248284">
              <a:lnSpc>
                <a:spcPts val="3104"/>
              </a:lnSpc>
              <a:buFont typeface="Arial"/>
              <a:buChar char="•"/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Ci permettono di avere aspettative (anche se spesso false) sul comportamento altrui.</a:t>
            </a:r>
          </a:p>
          <a:p>
            <a:pPr>
              <a:lnSpc>
                <a:spcPts val="3104"/>
              </a:lnSpc>
            </a:pPr>
            <a:endParaRPr lang="en-US" sz="2299" spc="137">
              <a:solidFill>
                <a:srgbClr val="000000"/>
              </a:solidFill>
              <a:latin typeface="Quicksand Semi-Bold"/>
            </a:endParaRPr>
          </a:p>
          <a:p>
            <a:pPr marL="496567" lvl="1" indent="-248284">
              <a:lnSpc>
                <a:spcPts val="3104"/>
              </a:lnSpc>
              <a:buFont typeface="Arial"/>
              <a:buChar char="•"/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Ci consentono di giustificare le disparità sociali e la discriminazione.</a:t>
            </a:r>
          </a:p>
          <a:p>
            <a:pPr>
              <a:lnSpc>
                <a:spcPts val="3104"/>
              </a:lnSpc>
            </a:pPr>
            <a:endParaRPr lang="en-US" sz="2299" spc="137">
              <a:solidFill>
                <a:srgbClr val="000000"/>
              </a:solidFill>
              <a:latin typeface="Quicksand Semi-Bold"/>
            </a:endParaRPr>
          </a:p>
          <a:p>
            <a:pPr marL="496567" lvl="1" indent="-248284">
              <a:lnSpc>
                <a:spcPts val="3104"/>
              </a:lnSpc>
              <a:buFont typeface="Arial"/>
              <a:buChar char="•"/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Ci aiutano a differenziare in senso positivo il nostro gruppo rispetto agli altri.</a:t>
            </a:r>
          </a:p>
          <a:p>
            <a:pPr>
              <a:lnSpc>
                <a:spcPts val="3104"/>
              </a:lnSpc>
            </a:pPr>
            <a:endParaRPr lang="en-US" sz="2299" spc="137">
              <a:solidFill>
                <a:srgbClr val="000000"/>
              </a:solidFill>
              <a:latin typeface="Quicksand Semi-Bold"/>
            </a:endParaRPr>
          </a:p>
          <a:p>
            <a:pPr marL="496567" lvl="1" indent="-248284">
              <a:lnSpc>
                <a:spcPts val="3104"/>
              </a:lnSpc>
              <a:buFont typeface="Arial"/>
              <a:buChar char="•"/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Riflettono una certa pigrizia mentale.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192233" y="1395975"/>
            <a:ext cx="7067067" cy="7495049"/>
            <a:chOff x="0" y="0"/>
            <a:chExt cx="5987402" cy="6350000"/>
          </a:xfrm>
        </p:grpSpPr>
        <p:sp>
          <p:nvSpPr>
            <p:cNvPr id="5" name="Freeform 5"/>
            <p:cNvSpPr/>
            <p:nvPr/>
          </p:nvSpPr>
          <p:spPr>
            <a:xfrm>
              <a:off x="-7658" y="-23406"/>
              <a:ext cx="6002185" cy="6381750"/>
            </a:xfrm>
            <a:custGeom>
              <a:avLst/>
              <a:gdLst/>
              <a:ahLst/>
              <a:cxnLst/>
              <a:rect l="l" t="t" r="r" b="b"/>
              <a:pathLst>
                <a:path w="6002185" h="6381750">
                  <a:moveTo>
                    <a:pt x="3295574" y="1148778"/>
                  </a:moveTo>
                  <a:cubicBezTo>
                    <a:pt x="3251035" y="1092784"/>
                    <a:pt x="3206496" y="1036790"/>
                    <a:pt x="3161970" y="980783"/>
                  </a:cubicBezTo>
                  <a:cubicBezTo>
                    <a:pt x="2992742" y="767994"/>
                    <a:pt x="2822079" y="553733"/>
                    <a:pt x="2614930" y="377647"/>
                  </a:cubicBezTo>
                  <a:cubicBezTo>
                    <a:pt x="2407780" y="201562"/>
                    <a:pt x="2159254" y="64071"/>
                    <a:pt x="1889379" y="31153"/>
                  </a:cubicBezTo>
                  <a:cubicBezTo>
                    <a:pt x="1633931" y="0"/>
                    <a:pt x="1372514" y="64859"/>
                    <a:pt x="1144943" y="185013"/>
                  </a:cubicBezTo>
                  <a:cubicBezTo>
                    <a:pt x="917372" y="305168"/>
                    <a:pt x="721385" y="478384"/>
                    <a:pt x="548741" y="669214"/>
                  </a:cubicBezTo>
                  <a:cubicBezTo>
                    <a:pt x="273609" y="973315"/>
                    <a:pt x="46736" y="1343203"/>
                    <a:pt x="11849" y="1751800"/>
                  </a:cubicBezTo>
                  <a:cubicBezTo>
                    <a:pt x="0" y="1890623"/>
                    <a:pt x="11481" y="2034375"/>
                    <a:pt x="69139" y="2161222"/>
                  </a:cubicBezTo>
                  <a:cubicBezTo>
                    <a:pt x="191046" y="2429396"/>
                    <a:pt x="485292" y="2566759"/>
                    <a:pt x="756298" y="2682227"/>
                  </a:cubicBezTo>
                  <a:cubicBezTo>
                    <a:pt x="397916" y="3059506"/>
                    <a:pt x="182194" y="3668217"/>
                    <a:pt x="188277" y="4188536"/>
                  </a:cubicBezTo>
                  <a:cubicBezTo>
                    <a:pt x="194361" y="4708855"/>
                    <a:pt x="410477" y="5223751"/>
                    <a:pt x="777583" y="5592534"/>
                  </a:cubicBezTo>
                  <a:cubicBezTo>
                    <a:pt x="953198" y="5768962"/>
                    <a:pt x="1159700" y="5911380"/>
                    <a:pt x="1369720" y="6045022"/>
                  </a:cubicBezTo>
                  <a:cubicBezTo>
                    <a:pt x="1527137" y="6145187"/>
                    <a:pt x="1689049" y="6241872"/>
                    <a:pt x="1866443" y="6299708"/>
                  </a:cubicBezTo>
                  <a:cubicBezTo>
                    <a:pt x="2109076" y="6378816"/>
                    <a:pt x="2369833" y="6381750"/>
                    <a:pt x="2624506" y="6365443"/>
                  </a:cubicBezTo>
                  <a:cubicBezTo>
                    <a:pt x="3557498" y="6305740"/>
                    <a:pt x="4517047" y="5962307"/>
                    <a:pt x="5102009" y="5233022"/>
                  </a:cubicBezTo>
                  <a:cubicBezTo>
                    <a:pt x="5293919" y="4993754"/>
                    <a:pt x="5439727" y="4721111"/>
                    <a:pt x="5572645" y="4444682"/>
                  </a:cubicBezTo>
                  <a:cubicBezTo>
                    <a:pt x="5792889" y="3986619"/>
                    <a:pt x="5983808" y="3499980"/>
                    <a:pt x="5994577" y="2991841"/>
                  </a:cubicBezTo>
                  <a:cubicBezTo>
                    <a:pt x="6002185" y="2633180"/>
                    <a:pt x="5919355" y="2278202"/>
                    <a:pt x="5808611" y="1936991"/>
                  </a:cubicBezTo>
                  <a:cubicBezTo>
                    <a:pt x="5714403" y="1646733"/>
                    <a:pt x="5594794" y="1355433"/>
                    <a:pt x="5383669" y="1135088"/>
                  </a:cubicBezTo>
                  <a:cubicBezTo>
                    <a:pt x="5213362" y="957351"/>
                    <a:pt x="4992510" y="835774"/>
                    <a:pt x="4765065" y="741616"/>
                  </a:cubicBezTo>
                  <a:cubicBezTo>
                    <a:pt x="4505680" y="634238"/>
                    <a:pt x="4223436" y="558292"/>
                    <a:pt x="3945547" y="598106"/>
                  </a:cubicBezTo>
                  <a:cubicBezTo>
                    <a:pt x="3667658" y="637946"/>
                    <a:pt x="3383178" y="882078"/>
                    <a:pt x="3295574" y="1148778"/>
                  </a:cubicBezTo>
                  <a:close/>
                </a:path>
              </a:pathLst>
            </a:custGeom>
            <a:blipFill>
              <a:blip r:embed="rId2"/>
              <a:stretch>
                <a:fillRect l="-7775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" name="Freeform 6"/>
          <p:cNvSpPr/>
          <p:nvPr/>
        </p:nvSpPr>
        <p:spPr>
          <a:xfrm>
            <a:off x="-608635" y="-486809"/>
            <a:ext cx="2730008" cy="2671995"/>
          </a:xfrm>
          <a:custGeom>
            <a:avLst/>
            <a:gdLst/>
            <a:ahLst/>
            <a:cxnLst/>
            <a:rect l="l" t="t" r="r" b="b"/>
            <a:pathLst>
              <a:path w="2730008" h="2671995">
                <a:moveTo>
                  <a:pt x="0" y="0"/>
                </a:moveTo>
                <a:lnTo>
                  <a:pt x="2730008" y="0"/>
                </a:lnTo>
                <a:lnTo>
                  <a:pt x="2730008" y="2671995"/>
                </a:lnTo>
                <a:lnTo>
                  <a:pt x="0" y="2671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5749360" y="86786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7473912" y="9258300"/>
            <a:ext cx="2215446" cy="2468463"/>
          </a:xfrm>
          <a:custGeom>
            <a:avLst/>
            <a:gdLst/>
            <a:ahLst/>
            <a:cxnLst/>
            <a:rect l="l" t="t" r="r" b="b"/>
            <a:pathLst>
              <a:path w="2215446" h="2468463">
                <a:moveTo>
                  <a:pt x="0" y="0"/>
                </a:moveTo>
                <a:lnTo>
                  <a:pt x="2215446" y="0"/>
                </a:lnTo>
                <a:lnTo>
                  <a:pt x="2215446" y="2468463"/>
                </a:lnTo>
                <a:lnTo>
                  <a:pt x="0" y="24684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-676647" y="8910360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3"/>
                </a:lnTo>
                <a:lnTo>
                  <a:pt x="0" y="3285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7272497" y="-1889488"/>
            <a:ext cx="3211541" cy="3285464"/>
          </a:xfrm>
          <a:custGeom>
            <a:avLst/>
            <a:gdLst/>
            <a:ahLst/>
            <a:cxnLst/>
            <a:rect l="l" t="t" r="r" b="b"/>
            <a:pathLst>
              <a:path w="3211541" h="3285464">
                <a:moveTo>
                  <a:pt x="0" y="0"/>
                </a:moveTo>
                <a:lnTo>
                  <a:pt x="3211541" y="0"/>
                </a:lnTo>
                <a:lnTo>
                  <a:pt x="3211541" y="3285463"/>
                </a:lnTo>
                <a:lnTo>
                  <a:pt x="0" y="3285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6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4950" y="1729386"/>
            <a:ext cx="7708654" cy="1935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7000">
                <a:solidFill>
                  <a:srgbClr val="000000"/>
                </a:solidFill>
                <a:latin typeface="Abys"/>
              </a:rPr>
              <a:t>pregiudizio e media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04950" y="4083232"/>
            <a:ext cx="7076685" cy="234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04"/>
              </a:lnSpc>
              <a:spcBef>
                <a:spcPct val="0"/>
              </a:spcBef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La maggior parte delle informazioni o delle conoscenze che abbiamo della società in cui viviamo, dei fenomeni sociali ed economici, del mondo in generale non è dovuta ad esperienza diretta, ma a descrizioni ed interpretazioni fatte da altri.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937320" y="454583"/>
            <a:ext cx="8842341" cy="9377834"/>
            <a:chOff x="0" y="0"/>
            <a:chExt cx="5987402" cy="6350000"/>
          </a:xfrm>
        </p:grpSpPr>
        <p:sp>
          <p:nvSpPr>
            <p:cNvPr id="5" name="Freeform 5"/>
            <p:cNvSpPr/>
            <p:nvPr/>
          </p:nvSpPr>
          <p:spPr>
            <a:xfrm>
              <a:off x="-7658" y="-23406"/>
              <a:ext cx="6002185" cy="6381750"/>
            </a:xfrm>
            <a:custGeom>
              <a:avLst/>
              <a:gdLst/>
              <a:ahLst/>
              <a:cxnLst/>
              <a:rect l="l" t="t" r="r" b="b"/>
              <a:pathLst>
                <a:path w="6002185" h="6381750">
                  <a:moveTo>
                    <a:pt x="3295574" y="1148778"/>
                  </a:moveTo>
                  <a:cubicBezTo>
                    <a:pt x="3251035" y="1092784"/>
                    <a:pt x="3206496" y="1036790"/>
                    <a:pt x="3161970" y="980783"/>
                  </a:cubicBezTo>
                  <a:cubicBezTo>
                    <a:pt x="2992742" y="767994"/>
                    <a:pt x="2822079" y="553733"/>
                    <a:pt x="2614930" y="377647"/>
                  </a:cubicBezTo>
                  <a:cubicBezTo>
                    <a:pt x="2407780" y="201562"/>
                    <a:pt x="2159254" y="64071"/>
                    <a:pt x="1889379" y="31153"/>
                  </a:cubicBezTo>
                  <a:cubicBezTo>
                    <a:pt x="1633931" y="0"/>
                    <a:pt x="1372514" y="64859"/>
                    <a:pt x="1144943" y="185013"/>
                  </a:cubicBezTo>
                  <a:cubicBezTo>
                    <a:pt x="917372" y="305168"/>
                    <a:pt x="721385" y="478384"/>
                    <a:pt x="548741" y="669214"/>
                  </a:cubicBezTo>
                  <a:cubicBezTo>
                    <a:pt x="273609" y="973315"/>
                    <a:pt x="46736" y="1343203"/>
                    <a:pt x="11849" y="1751800"/>
                  </a:cubicBezTo>
                  <a:cubicBezTo>
                    <a:pt x="0" y="1890623"/>
                    <a:pt x="11481" y="2034375"/>
                    <a:pt x="69139" y="2161222"/>
                  </a:cubicBezTo>
                  <a:cubicBezTo>
                    <a:pt x="191046" y="2429396"/>
                    <a:pt x="485292" y="2566759"/>
                    <a:pt x="756298" y="2682227"/>
                  </a:cubicBezTo>
                  <a:cubicBezTo>
                    <a:pt x="397916" y="3059506"/>
                    <a:pt x="182194" y="3668217"/>
                    <a:pt x="188277" y="4188536"/>
                  </a:cubicBezTo>
                  <a:cubicBezTo>
                    <a:pt x="194361" y="4708855"/>
                    <a:pt x="410477" y="5223751"/>
                    <a:pt x="777583" y="5592534"/>
                  </a:cubicBezTo>
                  <a:cubicBezTo>
                    <a:pt x="953198" y="5768962"/>
                    <a:pt x="1159700" y="5911380"/>
                    <a:pt x="1369720" y="6045022"/>
                  </a:cubicBezTo>
                  <a:cubicBezTo>
                    <a:pt x="1527137" y="6145187"/>
                    <a:pt x="1689049" y="6241872"/>
                    <a:pt x="1866443" y="6299708"/>
                  </a:cubicBezTo>
                  <a:cubicBezTo>
                    <a:pt x="2109076" y="6378816"/>
                    <a:pt x="2369833" y="6381750"/>
                    <a:pt x="2624506" y="6365443"/>
                  </a:cubicBezTo>
                  <a:cubicBezTo>
                    <a:pt x="3557498" y="6305740"/>
                    <a:pt x="4517047" y="5962307"/>
                    <a:pt x="5102009" y="5233022"/>
                  </a:cubicBezTo>
                  <a:cubicBezTo>
                    <a:pt x="5293919" y="4993754"/>
                    <a:pt x="5439727" y="4721111"/>
                    <a:pt x="5572645" y="4444682"/>
                  </a:cubicBezTo>
                  <a:cubicBezTo>
                    <a:pt x="5792889" y="3986619"/>
                    <a:pt x="5983808" y="3499980"/>
                    <a:pt x="5994577" y="2991841"/>
                  </a:cubicBezTo>
                  <a:cubicBezTo>
                    <a:pt x="6002185" y="2633180"/>
                    <a:pt x="5919355" y="2278202"/>
                    <a:pt x="5808611" y="1936991"/>
                  </a:cubicBezTo>
                  <a:cubicBezTo>
                    <a:pt x="5714403" y="1646733"/>
                    <a:pt x="5594794" y="1355433"/>
                    <a:pt x="5383669" y="1135088"/>
                  </a:cubicBezTo>
                  <a:cubicBezTo>
                    <a:pt x="5213362" y="957351"/>
                    <a:pt x="4992510" y="835774"/>
                    <a:pt x="4765065" y="741616"/>
                  </a:cubicBezTo>
                  <a:cubicBezTo>
                    <a:pt x="4505680" y="634238"/>
                    <a:pt x="4223436" y="558292"/>
                    <a:pt x="3945547" y="598106"/>
                  </a:cubicBezTo>
                  <a:cubicBezTo>
                    <a:pt x="3667658" y="637946"/>
                    <a:pt x="3383178" y="882078"/>
                    <a:pt x="3295574" y="1148778"/>
                  </a:cubicBezTo>
                  <a:close/>
                </a:path>
              </a:pathLst>
            </a:custGeom>
            <a:blipFill>
              <a:blip r:embed="rId2"/>
              <a:stretch>
                <a:fillRect l="-31859" t="-14348" r="-28474" b="-16006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6" name="Freeform 6"/>
          <p:cNvSpPr/>
          <p:nvPr/>
        </p:nvSpPr>
        <p:spPr>
          <a:xfrm>
            <a:off x="-608635" y="-486809"/>
            <a:ext cx="2730008" cy="2671995"/>
          </a:xfrm>
          <a:custGeom>
            <a:avLst/>
            <a:gdLst/>
            <a:ahLst/>
            <a:cxnLst/>
            <a:rect l="l" t="t" r="r" b="b"/>
            <a:pathLst>
              <a:path w="2730008" h="2671995">
                <a:moveTo>
                  <a:pt x="0" y="0"/>
                </a:moveTo>
                <a:lnTo>
                  <a:pt x="2730008" y="0"/>
                </a:lnTo>
                <a:lnTo>
                  <a:pt x="2730008" y="2671995"/>
                </a:lnTo>
                <a:lnTo>
                  <a:pt x="0" y="26719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15749360" y="8678629"/>
            <a:ext cx="3019880" cy="2261135"/>
          </a:xfrm>
          <a:custGeom>
            <a:avLst/>
            <a:gdLst/>
            <a:ahLst/>
            <a:cxnLst/>
            <a:rect l="l" t="t" r="r" b="b"/>
            <a:pathLst>
              <a:path w="3019880" h="2261135">
                <a:moveTo>
                  <a:pt x="0" y="0"/>
                </a:moveTo>
                <a:lnTo>
                  <a:pt x="3019880" y="0"/>
                </a:lnTo>
                <a:lnTo>
                  <a:pt x="3019880" y="2261135"/>
                </a:lnTo>
                <a:lnTo>
                  <a:pt x="0" y="22611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7473912" y="9258300"/>
            <a:ext cx="2215446" cy="2468463"/>
          </a:xfrm>
          <a:custGeom>
            <a:avLst/>
            <a:gdLst/>
            <a:ahLst/>
            <a:cxnLst/>
            <a:rect l="l" t="t" r="r" b="b"/>
            <a:pathLst>
              <a:path w="2215446" h="2468463">
                <a:moveTo>
                  <a:pt x="0" y="0"/>
                </a:moveTo>
                <a:lnTo>
                  <a:pt x="2215446" y="0"/>
                </a:lnTo>
                <a:lnTo>
                  <a:pt x="2215446" y="2468463"/>
                </a:lnTo>
                <a:lnTo>
                  <a:pt x="0" y="24684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1504950" y="6849292"/>
            <a:ext cx="7076685" cy="156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04"/>
              </a:lnSpc>
              <a:spcBef>
                <a:spcPct val="0"/>
              </a:spcBef>
            </a:pPr>
            <a:r>
              <a:rPr lang="en-US" sz="2299" spc="137">
                <a:solidFill>
                  <a:srgbClr val="000000"/>
                </a:solidFill>
                <a:latin typeface="Quicksand Semi-Bold"/>
              </a:rPr>
              <a:t>Le persone tendono a considerare tanto più probabile un evento quanto riesce loro più facile ricordare o richiamare alla memoria fatti dello stesso tipo (stereotipi).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1092</Words>
  <Application>Microsoft Macintosh PowerPoint</Application>
  <PresentationFormat>Personalizzato</PresentationFormat>
  <Paragraphs>134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3" baseType="lpstr">
      <vt:lpstr>Fibre</vt:lpstr>
      <vt:lpstr>Raleway Bold</vt:lpstr>
      <vt:lpstr>Arial</vt:lpstr>
      <vt:lpstr>Quicksand Semi-Bold</vt:lpstr>
      <vt:lpstr>Lazydog</vt:lpstr>
      <vt:lpstr>Calibri</vt:lpstr>
      <vt:lpstr>Quicksand Bold</vt:lpstr>
      <vt:lpstr>Abys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Doodle Project Presentation </dc:title>
  <cp:lastModifiedBy>Carlotta Marrucchelli</cp:lastModifiedBy>
  <cp:revision>10</cp:revision>
  <dcterms:created xsi:type="dcterms:W3CDTF">2006-08-16T00:00:00Z</dcterms:created>
  <dcterms:modified xsi:type="dcterms:W3CDTF">2024-04-13T14:15:44Z</dcterms:modified>
  <dc:identifier>DAGCL5CHTdk</dc:identifier>
</cp:coreProperties>
</file>