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93" r:id="rId3"/>
    <p:sldId id="292" r:id="rId4"/>
    <p:sldId id="294" r:id="rId5"/>
    <p:sldId id="257" r:id="rId6"/>
    <p:sldId id="262" r:id="rId7"/>
    <p:sldId id="258" r:id="rId8"/>
    <p:sldId id="259" r:id="rId9"/>
    <p:sldId id="260" r:id="rId10"/>
    <p:sldId id="261" r:id="rId11"/>
    <p:sldId id="263" r:id="rId12"/>
    <p:sldId id="264" r:id="rId13"/>
    <p:sldId id="265" r:id="rId14"/>
    <p:sldId id="267" r:id="rId15"/>
    <p:sldId id="273" r:id="rId16"/>
    <p:sldId id="268" r:id="rId17"/>
    <p:sldId id="274" r:id="rId18"/>
    <p:sldId id="276" r:id="rId19"/>
    <p:sldId id="272" r:id="rId20"/>
    <p:sldId id="275" r:id="rId21"/>
    <p:sldId id="296" r:id="rId22"/>
    <p:sldId id="297" r:id="rId23"/>
    <p:sldId id="271" r:id="rId24"/>
    <p:sldId id="280" r:id="rId25"/>
    <p:sldId id="277" r:id="rId26"/>
    <p:sldId id="279" r:id="rId27"/>
    <p:sldId id="281" r:id="rId28"/>
    <p:sldId id="282" r:id="rId29"/>
    <p:sldId id="283" r:id="rId30"/>
    <p:sldId id="284" r:id="rId31"/>
    <p:sldId id="285" r:id="rId32"/>
    <p:sldId id="286" r:id="rId33"/>
    <p:sldId id="287" r:id="rId34"/>
    <p:sldId id="288" r:id="rId35"/>
    <p:sldId id="289" r:id="rId36"/>
    <p:sldId id="290" r:id="rId37"/>
    <p:sldId id="291" r:id="rId38"/>
    <p:sldId id="266" r:id="rId39"/>
    <p:sldId id="295" r:id="rId40"/>
    <p:sldId id="298" r:id="rId4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291" autoAdjust="0"/>
  </p:normalViewPr>
  <p:slideViewPr>
    <p:cSldViewPr>
      <p:cViewPr varScale="1">
        <p:scale>
          <a:sx n="67" d="100"/>
          <a:sy n="67" d="100"/>
        </p:scale>
        <p:origin x="147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2" d="100"/>
          <a:sy n="52" d="100"/>
        </p:scale>
        <p:origin x="294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5B849C-137D-494A-8A14-31B8FBD3D13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2C76C9AD-4867-4C61-B8DD-561867CCA7DC}">
      <dgm:prSet phldrT="[Testo]"/>
      <dgm:spPr/>
      <dgm:t>
        <a:bodyPr/>
        <a:lstStyle/>
        <a:p>
          <a:r>
            <a:rPr lang="it-IT" dirty="0"/>
            <a:t>MODELLI CULTURALI</a:t>
          </a:r>
          <a:endParaRPr lang="en-GB" dirty="0"/>
        </a:p>
      </dgm:t>
    </dgm:pt>
    <dgm:pt modelId="{71077DCB-3C38-438D-B6A5-955EF6264EA8}" type="parTrans" cxnId="{2F4E6B5D-3683-4479-909B-46C5EE68FFDF}">
      <dgm:prSet/>
      <dgm:spPr/>
      <dgm:t>
        <a:bodyPr/>
        <a:lstStyle/>
        <a:p>
          <a:endParaRPr lang="en-GB"/>
        </a:p>
      </dgm:t>
    </dgm:pt>
    <dgm:pt modelId="{FF29A0D5-6719-477D-B8D5-3C847C439F2C}" type="sibTrans" cxnId="{2F4E6B5D-3683-4479-909B-46C5EE68FFDF}">
      <dgm:prSet/>
      <dgm:spPr/>
      <dgm:t>
        <a:bodyPr/>
        <a:lstStyle/>
        <a:p>
          <a:endParaRPr lang="en-GB"/>
        </a:p>
      </dgm:t>
    </dgm:pt>
    <dgm:pt modelId="{DC35D552-FAF0-495D-8868-7AEE3DE49DB3}">
      <dgm:prSet phldrT="[Testo]"/>
      <dgm:spPr/>
      <dgm:t>
        <a:bodyPr/>
        <a:lstStyle/>
        <a:p>
          <a:r>
            <a:rPr lang="it-IT" dirty="0"/>
            <a:t>MODELLI CONCETTUALI</a:t>
          </a:r>
          <a:endParaRPr lang="en-GB" dirty="0"/>
        </a:p>
      </dgm:t>
    </dgm:pt>
    <dgm:pt modelId="{FCF3F132-7DAA-4DE1-B4C9-D8344D4505EB}" type="parTrans" cxnId="{BEE78F5B-6A1B-41CB-948E-565BB0D9191C}">
      <dgm:prSet/>
      <dgm:spPr/>
      <dgm:t>
        <a:bodyPr/>
        <a:lstStyle/>
        <a:p>
          <a:endParaRPr lang="en-GB"/>
        </a:p>
      </dgm:t>
    </dgm:pt>
    <dgm:pt modelId="{8CB5A771-723D-45B6-842E-78C569777DAB}" type="sibTrans" cxnId="{BEE78F5B-6A1B-41CB-948E-565BB0D9191C}">
      <dgm:prSet/>
      <dgm:spPr/>
      <dgm:t>
        <a:bodyPr/>
        <a:lstStyle/>
        <a:p>
          <a:endParaRPr lang="en-GB"/>
        </a:p>
      </dgm:t>
    </dgm:pt>
    <dgm:pt modelId="{4E221A0A-C358-42C8-8C30-6E1F51DAFC60}">
      <dgm:prSet phldrT="[Testo]"/>
      <dgm:spPr/>
      <dgm:t>
        <a:bodyPr/>
        <a:lstStyle/>
        <a:p>
          <a:r>
            <a:rPr lang="it-IT" dirty="0"/>
            <a:t>MODELLI ESPLICATIVI</a:t>
          </a:r>
          <a:endParaRPr lang="en-GB" dirty="0"/>
        </a:p>
      </dgm:t>
    </dgm:pt>
    <dgm:pt modelId="{519BDE1F-3DFE-4012-830D-680B916B3113}" type="parTrans" cxnId="{E26FBDFE-4336-428B-854F-2E000197162B}">
      <dgm:prSet/>
      <dgm:spPr/>
      <dgm:t>
        <a:bodyPr/>
        <a:lstStyle/>
        <a:p>
          <a:endParaRPr lang="en-GB"/>
        </a:p>
      </dgm:t>
    </dgm:pt>
    <dgm:pt modelId="{6FC21AE3-75C2-4911-ADE3-171B0ECE0CA7}" type="sibTrans" cxnId="{E26FBDFE-4336-428B-854F-2E000197162B}">
      <dgm:prSet/>
      <dgm:spPr/>
      <dgm:t>
        <a:bodyPr/>
        <a:lstStyle/>
        <a:p>
          <a:endParaRPr lang="en-GB"/>
        </a:p>
      </dgm:t>
    </dgm:pt>
    <dgm:pt modelId="{FE93CAC3-7C5A-4C4E-962E-82F9B2E32589}">
      <dgm:prSet/>
      <dgm:spPr/>
      <dgm:t>
        <a:bodyPr/>
        <a:lstStyle/>
        <a:p>
          <a:r>
            <a:rPr lang="it-IT" dirty="0"/>
            <a:t>Ermeneutica e ricerca di senso.</a:t>
          </a:r>
          <a:endParaRPr lang="en-GB" dirty="0"/>
        </a:p>
      </dgm:t>
    </dgm:pt>
    <dgm:pt modelId="{2144FB88-CEAE-4EA4-8DB8-B36A152F11FD}" type="parTrans" cxnId="{EC4A4FA3-397C-48CF-9210-7952393B0184}">
      <dgm:prSet/>
      <dgm:spPr/>
      <dgm:t>
        <a:bodyPr/>
        <a:lstStyle/>
        <a:p>
          <a:endParaRPr lang="en-GB"/>
        </a:p>
      </dgm:t>
    </dgm:pt>
    <dgm:pt modelId="{DA0D2DCA-6748-4759-8DE8-89E2CD973207}" type="sibTrans" cxnId="{EC4A4FA3-397C-48CF-9210-7952393B0184}">
      <dgm:prSet/>
      <dgm:spPr/>
      <dgm:t>
        <a:bodyPr/>
        <a:lstStyle/>
        <a:p>
          <a:endParaRPr lang="en-GB"/>
        </a:p>
      </dgm:t>
    </dgm:pt>
    <dgm:pt modelId="{F6A5C089-CBB7-49E6-BE35-43BF91ED5BFA}">
      <dgm:prSet/>
      <dgm:spPr/>
      <dgm:t>
        <a:bodyPr/>
        <a:lstStyle/>
        <a:p>
          <a:r>
            <a:rPr lang="it-IT" dirty="0"/>
            <a:t>Ricerca di similitudini, studi comparativi (Interviste presso gruppi e società non industrializzate). </a:t>
          </a:r>
          <a:endParaRPr lang="en-GB" dirty="0"/>
        </a:p>
      </dgm:t>
    </dgm:pt>
    <dgm:pt modelId="{81351A4B-34AE-44CD-B3CE-9A96D208D580}" type="parTrans" cxnId="{BDB974DA-D1E0-4EB4-A492-9CCD0CC71386}">
      <dgm:prSet/>
      <dgm:spPr/>
      <dgm:t>
        <a:bodyPr/>
        <a:lstStyle/>
        <a:p>
          <a:endParaRPr lang="en-GB"/>
        </a:p>
      </dgm:t>
    </dgm:pt>
    <dgm:pt modelId="{75C09E3C-97D8-4CD7-9CBB-5ECE47C08C37}" type="sibTrans" cxnId="{BDB974DA-D1E0-4EB4-A492-9CCD0CC71386}">
      <dgm:prSet/>
      <dgm:spPr/>
      <dgm:t>
        <a:bodyPr/>
        <a:lstStyle/>
        <a:p>
          <a:endParaRPr lang="en-GB"/>
        </a:p>
      </dgm:t>
    </dgm:pt>
    <dgm:pt modelId="{DE322148-AF9C-4B47-8B2D-930978C8FB8E}">
      <dgm:prSet/>
      <dgm:spPr/>
      <dgm:t>
        <a:bodyPr/>
        <a:lstStyle/>
        <a:p>
          <a:r>
            <a:rPr lang="it-IT" dirty="0"/>
            <a:t>Pattern, schemi di percezione, comprensione, valutazione, trattamento.</a:t>
          </a:r>
          <a:endParaRPr lang="en-GB" dirty="0"/>
        </a:p>
      </dgm:t>
    </dgm:pt>
    <dgm:pt modelId="{61FCBEA5-C601-4B6B-8AA6-1C4D7DF73E2A}" type="parTrans" cxnId="{51640985-4A46-4F65-86D0-4C2FBC6465AA}">
      <dgm:prSet/>
      <dgm:spPr/>
      <dgm:t>
        <a:bodyPr/>
        <a:lstStyle/>
        <a:p>
          <a:endParaRPr lang="en-GB"/>
        </a:p>
      </dgm:t>
    </dgm:pt>
    <dgm:pt modelId="{8E1D4BEE-E11B-4701-AA72-E21E63DD2AA6}" type="sibTrans" cxnId="{51640985-4A46-4F65-86D0-4C2FBC6465AA}">
      <dgm:prSet/>
      <dgm:spPr/>
      <dgm:t>
        <a:bodyPr/>
        <a:lstStyle/>
        <a:p>
          <a:endParaRPr lang="en-GB"/>
        </a:p>
      </dgm:t>
    </dgm:pt>
    <dgm:pt modelId="{3F78419B-D4C0-4AA5-80BB-F09134AD33C8}" type="pres">
      <dgm:prSet presAssocID="{E65B849C-137D-494A-8A14-31B8FBD3D13C}" presName="linear" presStyleCnt="0">
        <dgm:presLayoutVars>
          <dgm:dir/>
          <dgm:animLvl val="lvl"/>
          <dgm:resizeHandles val="exact"/>
        </dgm:presLayoutVars>
      </dgm:prSet>
      <dgm:spPr/>
    </dgm:pt>
    <dgm:pt modelId="{043D01A9-DE56-4878-A150-D05DBCA5C0F7}" type="pres">
      <dgm:prSet presAssocID="{2C76C9AD-4867-4C61-B8DD-561867CCA7DC}" presName="parentLin" presStyleCnt="0"/>
      <dgm:spPr/>
    </dgm:pt>
    <dgm:pt modelId="{381E9773-F4C8-48B0-B162-0EFF86CE4B5A}" type="pres">
      <dgm:prSet presAssocID="{2C76C9AD-4867-4C61-B8DD-561867CCA7DC}" presName="parentLeftMargin" presStyleLbl="node1" presStyleIdx="0" presStyleCnt="3"/>
      <dgm:spPr/>
    </dgm:pt>
    <dgm:pt modelId="{EFC9F6C9-A454-4663-AC87-E21B99B29A41}" type="pres">
      <dgm:prSet presAssocID="{2C76C9AD-4867-4C61-B8DD-561867CCA7DC}" presName="parentText" presStyleLbl="node1" presStyleIdx="0" presStyleCnt="3">
        <dgm:presLayoutVars>
          <dgm:chMax val="0"/>
          <dgm:bulletEnabled val="1"/>
        </dgm:presLayoutVars>
      </dgm:prSet>
      <dgm:spPr/>
    </dgm:pt>
    <dgm:pt modelId="{2C449275-E863-42DA-9E98-4E6F792B4B4D}" type="pres">
      <dgm:prSet presAssocID="{2C76C9AD-4867-4C61-B8DD-561867CCA7DC}" presName="negativeSpace" presStyleCnt="0"/>
      <dgm:spPr/>
    </dgm:pt>
    <dgm:pt modelId="{9C62B9CB-A659-4F7B-89ED-020E9FD808F7}" type="pres">
      <dgm:prSet presAssocID="{2C76C9AD-4867-4C61-B8DD-561867CCA7DC}" presName="childText" presStyleLbl="conFgAcc1" presStyleIdx="0" presStyleCnt="3">
        <dgm:presLayoutVars>
          <dgm:bulletEnabled val="1"/>
        </dgm:presLayoutVars>
      </dgm:prSet>
      <dgm:spPr/>
    </dgm:pt>
    <dgm:pt modelId="{8862349F-3541-4CF5-8F8E-196F07472295}" type="pres">
      <dgm:prSet presAssocID="{FF29A0D5-6719-477D-B8D5-3C847C439F2C}" presName="spaceBetweenRectangles" presStyleCnt="0"/>
      <dgm:spPr/>
    </dgm:pt>
    <dgm:pt modelId="{37F56B38-5FBD-48C7-938A-13BCDF38B0AD}" type="pres">
      <dgm:prSet presAssocID="{DC35D552-FAF0-495D-8868-7AEE3DE49DB3}" presName="parentLin" presStyleCnt="0"/>
      <dgm:spPr/>
    </dgm:pt>
    <dgm:pt modelId="{C5FDA099-6A6C-4C53-9557-9AB536A64988}" type="pres">
      <dgm:prSet presAssocID="{DC35D552-FAF0-495D-8868-7AEE3DE49DB3}" presName="parentLeftMargin" presStyleLbl="node1" presStyleIdx="0" presStyleCnt="3"/>
      <dgm:spPr/>
    </dgm:pt>
    <dgm:pt modelId="{491DE3A3-CC76-4F82-814F-BA057B70FB5E}" type="pres">
      <dgm:prSet presAssocID="{DC35D552-FAF0-495D-8868-7AEE3DE49DB3}" presName="parentText" presStyleLbl="node1" presStyleIdx="1" presStyleCnt="3">
        <dgm:presLayoutVars>
          <dgm:chMax val="0"/>
          <dgm:bulletEnabled val="1"/>
        </dgm:presLayoutVars>
      </dgm:prSet>
      <dgm:spPr/>
    </dgm:pt>
    <dgm:pt modelId="{0C301EDC-8084-4605-B4FF-7FF780EE9456}" type="pres">
      <dgm:prSet presAssocID="{DC35D552-FAF0-495D-8868-7AEE3DE49DB3}" presName="negativeSpace" presStyleCnt="0"/>
      <dgm:spPr/>
    </dgm:pt>
    <dgm:pt modelId="{7F7E5222-A829-4266-8368-5B7F1510136F}" type="pres">
      <dgm:prSet presAssocID="{DC35D552-FAF0-495D-8868-7AEE3DE49DB3}" presName="childText" presStyleLbl="conFgAcc1" presStyleIdx="1" presStyleCnt="3">
        <dgm:presLayoutVars>
          <dgm:bulletEnabled val="1"/>
        </dgm:presLayoutVars>
      </dgm:prSet>
      <dgm:spPr/>
    </dgm:pt>
    <dgm:pt modelId="{773D2881-9469-444E-AB2F-1A50C98CC712}" type="pres">
      <dgm:prSet presAssocID="{8CB5A771-723D-45B6-842E-78C569777DAB}" presName="spaceBetweenRectangles" presStyleCnt="0"/>
      <dgm:spPr/>
    </dgm:pt>
    <dgm:pt modelId="{933BEDF5-B7F9-44AB-83C9-7F01B32DCC86}" type="pres">
      <dgm:prSet presAssocID="{4E221A0A-C358-42C8-8C30-6E1F51DAFC60}" presName="parentLin" presStyleCnt="0"/>
      <dgm:spPr/>
    </dgm:pt>
    <dgm:pt modelId="{C49421A6-00FE-4EE0-9A40-2A8382655CBC}" type="pres">
      <dgm:prSet presAssocID="{4E221A0A-C358-42C8-8C30-6E1F51DAFC60}" presName="parentLeftMargin" presStyleLbl="node1" presStyleIdx="1" presStyleCnt="3"/>
      <dgm:spPr/>
    </dgm:pt>
    <dgm:pt modelId="{CE2A82EB-A6D8-4F80-B884-72D7A6987512}" type="pres">
      <dgm:prSet presAssocID="{4E221A0A-C358-42C8-8C30-6E1F51DAFC60}" presName="parentText" presStyleLbl="node1" presStyleIdx="2" presStyleCnt="3">
        <dgm:presLayoutVars>
          <dgm:chMax val="0"/>
          <dgm:bulletEnabled val="1"/>
        </dgm:presLayoutVars>
      </dgm:prSet>
      <dgm:spPr/>
    </dgm:pt>
    <dgm:pt modelId="{94191D07-588D-479C-8313-9932362C4510}" type="pres">
      <dgm:prSet presAssocID="{4E221A0A-C358-42C8-8C30-6E1F51DAFC60}" presName="negativeSpace" presStyleCnt="0"/>
      <dgm:spPr/>
    </dgm:pt>
    <dgm:pt modelId="{F79F3502-45D0-4C30-BCD6-3B9393C01281}" type="pres">
      <dgm:prSet presAssocID="{4E221A0A-C358-42C8-8C30-6E1F51DAFC60}" presName="childText" presStyleLbl="conFgAcc1" presStyleIdx="2" presStyleCnt="3">
        <dgm:presLayoutVars>
          <dgm:bulletEnabled val="1"/>
        </dgm:presLayoutVars>
      </dgm:prSet>
      <dgm:spPr/>
    </dgm:pt>
  </dgm:ptLst>
  <dgm:cxnLst>
    <dgm:cxn modelId="{BEE78F5B-6A1B-41CB-948E-565BB0D9191C}" srcId="{E65B849C-137D-494A-8A14-31B8FBD3D13C}" destId="{DC35D552-FAF0-495D-8868-7AEE3DE49DB3}" srcOrd="1" destOrd="0" parTransId="{FCF3F132-7DAA-4DE1-B4C9-D8344D4505EB}" sibTransId="{8CB5A771-723D-45B6-842E-78C569777DAB}"/>
    <dgm:cxn modelId="{2F4E6B5D-3683-4479-909B-46C5EE68FFDF}" srcId="{E65B849C-137D-494A-8A14-31B8FBD3D13C}" destId="{2C76C9AD-4867-4C61-B8DD-561867CCA7DC}" srcOrd="0" destOrd="0" parTransId="{71077DCB-3C38-438D-B6A5-955EF6264EA8}" sibTransId="{FF29A0D5-6719-477D-B8D5-3C847C439F2C}"/>
    <dgm:cxn modelId="{C7898852-924E-458A-9D6E-EFAE27C5AB08}" type="presOf" srcId="{2C76C9AD-4867-4C61-B8DD-561867CCA7DC}" destId="{EFC9F6C9-A454-4663-AC87-E21B99B29A41}" srcOrd="1" destOrd="0" presId="urn:microsoft.com/office/officeart/2005/8/layout/list1"/>
    <dgm:cxn modelId="{34E19D54-D581-4281-83F7-CA467C9E0524}" type="presOf" srcId="{DC35D552-FAF0-495D-8868-7AEE3DE49DB3}" destId="{491DE3A3-CC76-4F82-814F-BA057B70FB5E}" srcOrd="1" destOrd="0" presId="urn:microsoft.com/office/officeart/2005/8/layout/list1"/>
    <dgm:cxn modelId="{51640985-4A46-4F65-86D0-4C2FBC6465AA}" srcId="{4E221A0A-C358-42C8-8C30-6E1F51DAFC60}" destId="{DE322148-AF9C-4B47-8B2D-930978C8FB8E}" srcOrd="0" destOrd="0" parTransId="{61FCBEA5-C601-4B6B-8AA6-1C4D7DF73E2A}" sibTransId="{8E1D4BEE-E11B-4701-AA72-E21E63DD2AA6}"/>
    <dgm:cxn modelId="{54891D8A-C147-47C8-8B05-34C36446851C}" type="presOf" srcId="{DC35D552-FAF0-495D-8868-7AEE3DE49DB3}" destId="{C5FDA099-6A6C-4C53-9557-9AB536A64988}" srcOrd="0" destOrd="0" presId="urn:microsoft.com/office/officeart/2005/8/layout/list1"/>
    <dgm:cxn modelId="{400DC09B-17FB-485D-8014-2C06C98857FD}" type="presOf" srcId="{F6A5C089-CBB7-49E6-BE35-43BF91ED5BFA}" destId="{7F7E5222-A829-4266-8368-5B7F1510136F}" srcOrd="0" destOrd="0" presId="urn:microsoft.com/office/officeart/2005/8/layout/list1"/>
    <dgm:cxn modelId="{E93DEC9E-41A7-4C28-A6A8-196A0649CB48}" type="presOf" srcId="{DE322148-AF9C-4B47-8B2D-930978C8FB8E}" destId="{F79F3502-45D0-4C30-BCD6-3B9393C01281}" srcOrd="0" destOrd="0" presId="urn:microsoft.com/office/officeart/2005/8/layout/list1"/>
    <dgm:cxn modelId="{E47943A0-694E-44F5-80B5-137AC7341C82}" type="presOf" srcId="{4E221A0A-C358-42C8-8C30-6E1F51DAFC60}" destId="{CE2A82EB-A6D8-4F80-B884-72D7A6987512}" srcOrd="1" destOrd="0" presId="urn:microsoft.com/office/officeart/2005/8/layout/list1"/>
    <dgm:cxn modelId="{EC4A4FA3-397C-48CF-9210-7952393B0184}" srcId="{2C76C9AD-4867-4C61-B8DD-561867CCA7DC}" destId="{FE93CAC3-7C5A-4C4E-962E-82F9B2E32589}" srcOrd="0" destOrd="0" parTransId="{2144FB88-CEAE-4EA4-8DB8-B36A152F11FD}" sibTransId="{DA0D2DCA-6748-4759-8DE8-89E2CD973207}"/>
    <dgm:cxn modelId="{D48BE8AD-8C3E-4A4B-8EBF-D3EF6731B41E}" type="presOf" srcId="{E65B849C-137D-494A-8A14-31B8FBD3D13C}" destId="{3F78419B-D4C0-4AA5-80BB-F09134AD33C8}" srcOrd="0" destOrd="0" presId="urn:microsoft.com/office/officeart/2005/8/layout/list1"/>
    <dgm:cxn modelId="{DEF314CC-25AC-4373-BD24-28612929BB3F}" type="presOf" srcId="{2C76C9AD-4867-4C61-B8DD-561867CCA7DC}" destId="{381E9773-F4C8-48B0-B162-0EFF86CE4B5A}" srcOrd="0" destOrd="0" presId="urn:microsoft.com/office/officeart/2005/8/layout/list1"/>
    <dgm:cxn modelId="{BDB974DA-D1E0-4EB4-A492-9CCD0CC71386}" srcId="{DC35D552-FAF0-495D-8868-7AEE3DE49DB3}" destId="{F6A5C089-CBB7-49E6-BE35-43BF91ED5BFA}" srcOrd="0" destOrd="0" parTransId="{81351A4B-34AE-44CD-B3CE-9A96D208D580}" sibTransId="{75C09E3C-97D8-4CD7-9CBB-5ECE47C08C37}"/>
    <dgm:cxn modelId="{212C5DDF-12F1-4835-89AA-DCD688BC5DE5}" type="presOf" srcId="{4E221A0A-C358-42C8-8C30-6E1F51DAFC60}" destId="{C49421A6-00FE-4EE0-9A40-2A8382655CBC}" srcOrd="0" destOrd="0" presId="urn:microsoft.com/office/officeart/2005/8/layout/list1"/>
    <dgm:cxn modelId="{E1DB8AF9-C923-4DB2-AB60-06E370546E49}" type="presOf" srcId="{FE93CAC3-7C5A-4C4E-962E-82F9B2E32589}" destId="{9C62B9CB-A659-4F7B-89ED-020E9FD808F7}" srcOrd="0" destOrd="0" presId="urn:microsoft.com/office/officeart/2005/8/layout/list1"/>
    <dgm:cxn modelId="{E26FBDFE-4336-428B-854F-2E000197162B}" srcId="{E65B849C-137D-494A-8A14-31B8FBD3D13C}" destId="{4E221A0A-C358-42C8-8C30-6E1F51DAFC60}" srcOrd="2" destOrd="0" parTransId="{519BDE1F-3DFE-4012-830D-680B916B3113}" sibTransId="{6FC21AE3-75C2-4911-ADE3-171B0ECE0CA7}"/>
    <dgm:cxn modelId="{AC1CEB41-C598-44C2-87D9-83C97CAC7C66}" type="presParOf" srcId="{3F78419B-D4C0-4AA5-80BB-F09134AD33C8}" destId="{043D01A9-DE56-4878-A150-D05DBCA5C0F7}" srcOrd="0" destOrd="0" presId="urn:microsoft.com/office/officeart/2005/8/layout/list1"/>
    <dgm:cxn modelId="{25F5376D-C213-46A7-95C8-A9D8BA133B4B}" type="presParOf" srcId="{043D01A9-DE56-4878-A150-D05DBCA5C0F7}" destId="{381E9773-F4C8-48B0-B162-0EFF86CE4B5A}" srcOrd="0" destOrd="0" presId="urn:microsoft.com/office/officeart/2005/8/layout/list1"/>
    <dgm:cxn modelId="{4D1D3772-3BD3-48BC-A5F9-0806A81CABEE}" type="presParOf" srcId="{043D01A9-DE56-4878-A150-D05DBCA5C0F7}" destId="{EFC9F6C9-A454-4663-AC87-E21B99B29A41}" srcOrd="1" destOrd="0" presId="urn:microsoft.com/office/officeart/2005/8/layout/list1"/>
    <dgm:cxn modelId="{F134BD61-39BA-4FB3-B375-242AFBBF6396}" type="presParOf" srcId="{3F78419B-D4C0-4AA5-80BB-F09134AD33C8}" destId="{2C449275-E863-42DA-9E98-4E6F792B4B4D}" srcOrd="1" destOrd="0" presId="urn:microsoft.com/office/officeart/2005/8/layout/list1"/>
    <dgm:cxn modelId="{06B9D49C-0404-4893-8D28-7940BC6670AF}" type="presParOf" srcId="{3F78419B-D4C0-4AA5-80BB-F09134AD33C8}" destId="{9C62B9CB-A659-4F7B-89ED-020E9FD808F7}" srcOrd="2" destOrd="0" presId="urn:microsoft.com/office/officeart/2005/8/layout/list1"/>
    <dgm:cxn modelId="{B2ADFC5E-0D43-480F-AAF4-FECC71D07838}" type="presParOf" srcId="{3F78419B-D4C0-4AA5-80BB-F09134AD33C8}" destId="{8862349F-3541-4CF5-8F8E-196F07472295}" srcOrd="3" destOrd="0" presId="urn:microsoft.com/office/officeart/2005/8/layout/list1"/>
    <dgm:cxn modelId="{DDB397FB-0575-499A-A547-7EF68673BFF1}" type="presParOf" srcId="{3F78419B-D4C0-4AA5-80BB-F09134AD33C8}" destId="{37F56B38-5FBD-48C7-938A-13BCDF38B0AD}" srcOrd="4" destOrd="0" presId="urn:microsoft.com/office/officeart/2005/8/layout/list1"/>
    <dgm:cxn modelId="{2FD802B2-B484-48F5-8A95-6DABFCD23976}" type="presParOf" srcId="{37F56B38-5FBD-48C7-938A-13BCDF38B0AD}" destId="{C5FDA099-6A6C-4C53-9557-9AB536A64988}" srcOrd="0" destOrd="0" presId="urn:microsoft.com/office/officeart/2005/8/layout/list1"/>
    <dgm:cxn modelId="{E55FFF64-83BD-43EE-96EF-D37AA025CC18}" type="presParOf" srcId="{37F56B38-5FBD-48C7-938A-13BCDF38B0AD}" destId="{491DE3A3-CC76-4F82-814F-BA057B70FB5E}" srcOrd="1" destOrd="0" presId="urn:microsoft.com/office/officeart/2005/8/layout/list1"/>
    <dgm:cxn modelId="{3BD21C28-6A2E-4698-B9DB-C23E35A64F42}" type="presParOf" srcId="{3F78419B-D4C0-4AA5-80BB-F09134AD33C8}" destId="{0C301EDC-8084-4605-B4FF-7FF780EE9456}" srcOrd="5" destOrd="0" presId="urn:microsoft.com/office/officeart/2005/8/layout/list1"/>
    <dgm:cxn modelId="{5C0F1806-C452-4AEA-BE26-626C6865DC7E}" type="presParOf" srcId="{3F78419B-D4C0-4AA5-80BB-F09134AD33C8}" destId="{7F7E5222-A829-4266-8368-5B7F1510136F}" srcOrd="6" destOrd="0" presId="urn:microsoft.com/office/officeart/2005/8/layout/list1"/>
    <dgm:cxn modelId="{926F4111-1DDA-4060-9EDD-A1478A0B8395}" type="presParOf" srcId="{3F78419B-D4C0-4AA5-80BB-F09134AD33C8}" destId="{773D2881-9469-444E-AB2F-1A50C98CC712}" srcOrd="7" destOrd="0" presId="urn:microsoft.com/office/officeart/2005/8/layout/list1"/>
    <dgm:cxn modelId="{35FEA501-93F0-4934-9836-D041CB2CD03D}" type="presParOf" srcId="{3F78419B-D4C0-4AA5-80BB-F09134AD33C8}" destId="{933BEDF5-B7F9-44AB-83C9-7F01B32DCC86}" srcOrd="8" destOrd="0" presId="urn:microsoft.com/office/officeart/2005/8/layout/list1"/>
    <dgm:cxn modelId="{603C1931-48B8-4DB5-AA72-CF06CA67F6CE}" type="presParOf" srcId="{933BEDF5-B7F9-44AB-83C9-7F01B32DCC86}" destId="{C49421A6-00FE-4EE0-9A40-2A8382655CBC}" srcOrd="0" destOrd="0" presId="urn:microsoft.com/office/officeart/2005/8/layout/list1"/>
    <dgm:cxn modelId="{9F1B78C8-70E6-4036-BDB3-003DCA368E4A}" type="presParOf" srcId="{933BEDF5-B7F9-44AB-83C9-7F01B32DCC86}" destId="{CE2A82EB-A6D8-4F80-B884-72D7A6987512}" srcOrd="1" destOrd="0" presId="urn:microsoft.com/office/officeart/2005/8/layout/list1"/>
    <dgm:cxn modelId="{6B687008-3963-44EB-A927-A9BFE4FC852C}" type="presParOf" srcId="{3F78419B-D4C0-4AA5-80BB-F09134AD33C8}" destId="{94191D07-588D-479C-8313-9932362C4510}" srcOrd="9" destOrd="0" presId="urn:microsoft.com/office/officeart/2005/8/layout/list1"/>
    <dgm:cxn modelId="{7A4BC44D-BFC8-4853-AC5A-E91EB6B3590C}" type="presParOf" srcId="{3F78419B-D4C0-4AA5-80BB-F09134AD33C8}" destId="{F79F3502-45D0-4C30-BCD6-3B9393C0128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E902FF-380A-4D8B-9433-61F6629EC70F}"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it-IT"/>
        </a:p>
      </dgm:t>
    </dgm:pt>
    <dgm:pt modelId="{C6AB0BA9-9689-44E5-BA41-D097B736DE86}">
      <dgm:prSet phldrT="[Testo]"/>
      <dgm:spPr/>
      <dgm:t>
        <a:bodyPr/>
        <a:lstStyle/>
        <a:p>
          <a:r>
            <a:rPr lang="it-IT" dirty="0"/>
            <a:t>SPAZIO</a:t>
          </a:r>
        </a:p>
        <a:p>
          <a:r>
            <a:rPr lang="it-IT" dirty="0"/>
            <a:t>SIMBOLICO </a:t>
          </a:r>
        </a:p>
        <a:p>
          <a:r>
            <a:rPr lang="it-IT" dirty="0"/>
            <a:t>D’INCONTRO</a:t>
          </a:r>
        </a:p>
      </dgm:t>
    </dgm:pt>
    <dgm:pt modelId="{CD2886EB-28C1-4864-AE58-A512824CBC54}" type="parTrans" cxnId="{A17A1BBF-C6F3-42ED-8213-F28F910BDDB9}">
      <dgm:prSet/>
      <dgm:spPr/>
      <dgm:t>
        <a:bodyPr/>
        <a:lstStyle/>
        <a:p>
          <a:endParaRPr lang="it-IT"/>
        </a:p>
      </dgm:t>
    </dgm:pt>
    <dgm:pt modelId="{8EE636CA-32F9-4D5F-81B2-5AA23D42B5F3}" type="sibTrans" cxnId="{A17A1BBF-C6F3-42ED-8213-F28F910BDDB9}">
      <dgm:prSet/>
      <dgm:spPr/>
      <dgm:t>
        <a:bodyPr/>
        <a:lstStyle/>
        <a:p>
          <a:endParaRPr lang="it-IT"/>
        </a:p>
      </dgm:t>
    </dgm:pt>
    <dgm:pt modelId="{95840521-CFC4-473A-95D2-EF102AE7C9E6}">
      <dgm:prSet phldrT="[Testo]" custT="1"/>
      <dgm:spPr/>
      <dgm:t>
        <a:bodyPr/>
        <a:lstStyle/>
        <a:p>
          <a:r>
            <a:rPr lang="it-IT" sz="2400" dirty="0"/>
            <a:t>TESTO</a:t>
          </a:r>
        </a:p>
      </dgm:t>
    </dgm:pt>
    <dgm:pt modelId="{688619E0-68A7-4B7D-97CC-98BF874428BA}" type="parTrans" cxnId="{D1209E5A-261A-488A-9292-A4A9C80FDCEC}">
      <dgm:prSet/>
      <dgm:spPr/>
      <dgm:t>
        <a:bodyPr/>
        <a:lstStyle/>
        <a:p>
          <a:endParaRPr lang="it-IT"/>
        </a:p>
      </dgm:t>
    </dgm:pt>
    <dgm:pt modelId="{B591EAA9-0AD3-43E7-815D-47A82C53A0F1}" type="sibTrans" cxnId="{D1209E5A-261A-488A-9292-A4A9C80FDCEC}">
      <dgm:prSet/>
      <dgm:spPr/>
      <dgm:t>
        <a:bodyPr/>
        <a:lstStyle/>
        <a:p>
          <a:endParaRPr lang="it-IT"/>
        </a:p>
      </dgm:t>
    </dgm:pt>
    <dgm:pt modelId="{B66E440C-098F-4F2F-BE3F-FB8E7DC28AF2}">
      <dgm:prSet phldrT="[Testo]" custT="1"/>
      <dgm:spPr/>
      <dgm:t>
        <a:bodyPr/>
        <a:lstStyle/>
        <a:p>
          <a:r>
            <a:rPr lang="it-IT" sz="2400" dirty="0"/>
            <a:t>DESTINATARI</a:t>
          </a:r>
          <a:r>
            <a:rPr lang="it-IT" sz="1000" dirty="0"/>
            <a:t> </a:t>
          </a:r>
        </a:p>
      </dgm:t>
    </dgm:pt>
    <dgm:pt modelId="{B35B8A85-261A-4CFC-AB0F-CEEF6690AA08}" type="parTrans" cxnId="{01479C00-8330-4569-ADB6-D9EA292497A1}">
      <dgm:prSet/>
      <dgm:spPr/>
      <dgm:t>
        <a:bodyPr/>
        <a:lstStyle/>
        <a:p>
          <a:endParaRPr lang="it-IT"/>
        </a:p>
      </dgm:t>
    </dgm:pt>
    <dgm:pt modelId="{9C0D2350-5D67-462E-A273-DA41C05BE941}" type="sibTrans" cxnId="{01479C00-8330-4569-ADB6-D9EA292497A1}">
      <dgm:prSet/>
      <dgm:spPr/>
      <dgm:t>
        <a:bodyPr/>
        <a:lstStyle/>
        <a:p>
          <a:endParaRPr lang="it-IT"/>
        </a:p>
      </dgm:t>
    </dgm:pt>
    <dgm:pt modelId="{3EDCF169-130E-427F-A4C7-11EA972B9A3D}">
      <dgm:prSet phldrT="[Testo]" custT="1"/>
      <dgm:spPr/>
      <dgm:t>
        <a:bodyPr/>
        <a:lstStyle/>
        <a:p>
          <a:r>
            <a:rPr lang="it-IT" sz="1400" dirty="0"/>
            <a:t>TESTO COME MODELLO PER LA COSTRUZIONE </a:t>
          </a:r>
          <a:r>
            <a:rPr lang="it-IT" sz="1400" dirty="0" err="1"/>
            <a:t>DI</a:t>
          </a:r>
          <a:r>
            <a:rPr lang="it-IT" sz="1400" dirty="0"/>
            <a:t> UNA </a:t>
          </a:r>
          <a:r>
            <a:rPr lang="it-IT" sz="1400" dirty="0" err="1"/>
            <a:t>REALTà</a:t>
          </a:r>
          <a:r>
            <a:rPr lang="it-IT" sz="1400" dirty="0"/>
            <a:t> SOCIALE </a:t>
          </a:r>
        </a:p>
      </dgm:t>
    </dgm:pt>
    <dgm:pt modelId="{7A1B270C-977F-4AFB-8FA1-AFAE6C1BACB6}" type="parTrans" cxnId="{970BE60E-437A-40A2-91A4-3F06E5311020}">
      <dgm:prSet/>
      <dgm:spPr/>
      <dgm:t>
        <a:bodyPr/>
        <a:lstStyle/>
        <a:p>
          <a:endParaRPr lang="it-IT"/>
        </a:p>
      </dgm:t>
    </dgm:pt>
    <dgm:pt modelId="{C650297F-D733-4AE6-BEEF-0313FD3C6B12}" type="sibTrans" cxnId="{970BE60E-437A-40A2-91A4-3F06E5311020}">
      <dgm:prSet/>
      <dgm:spPr/>
      <dgm:t>
        <a:bodyPr/>
        <a:lstStyle/>
        <a:p>
          <a:endParaRPr lang="it-IT"/>
        </a:p>
      </dgm:t>
    </dgm:pt>
    <dgm:pt modelId="{12E47A04-4B21-44E9-ABB4-00516565AAEB}">
      <dgm:prSet phldrT="[Testo]" custT="1"/>
      <dgm:spPr/>
      <dgm:t>
        <a:bodyPr/>
        <a:lstStyle/>
        <a:p>
          <a:r>
            <a:rPr lang="it-IT" sz="2400" dirty="0"/>
            <a:t>AUTORE</a:t>
          </a:r>
        </a:p>
      </dgm:t>
    </dgm:pt>
    <dgm:pt modelId="{FE35749A-F084-4CD1-BE7A-975ABCF00A5A}" type="parTrans" cxnId="{6EE8E0F7-3AFB-40D9-B4B2-A972FDF61251}">
      <dgm:prSet/>
      <dgm:spPr/>
      <dgm:t>
        <a:bodyPr/>
        <a:lstStyle/>
        <a:p>
          <a:endParaRPr lang="it-IT"/>
        </a:p>
      </dgm:t>
    </dgm:pt>
    <dgm:pt modelId="{632A1CB2-F988-4D11-A165-F6ACDA7A36BB}" type="sibTrans" cxnId="{6EE8E0F7-3AFB-40D9-B4B2-A972FDF61251}">
      <dgm:prSet/>
      <dgm:spPr/>
      <dgm:t>
        <a:bodyPr/>
        <a:lstStyle/>
        <a:p>
          <a:endParaRPr lang="it-IT"/>
        </a:p>
      </dgm:t>
    </dgm:pt>
    <dgm:pt modelId="{D375037E-2E6F-4E8E-A60B-6FFB98DB9051}">
      <dgm:prSet/>
      <dgm:spPr/>
      <dgm:t>
        <a:bodyPr/>
        <a:lstStyle/>
        <a:p>
          <a:endParaRPr lang="it-IT"/>
        </a:p>
      </dgm:t>
    </dgm:pt>
    <dgm:pt modelId="{C8EB3D94-BE48-4EDD-9C43-594EB920CD44}" type="parTrans" cxnId="{3D997BE8-6D2A-4B56-B3DE-6667DE524E55}">
      <dgm:prSet/>
      <dgm:spPr/>
      <dgm:t>
        <a:bodyPr/>
        <a:lstStyle/>
        <a:p>
          <a:endParaRPr lang="it-IT"/>
        </a:p>
      </dgm:t>
    </dgm:pt>
    <dgm:pt modelId="{EC1688D3-93FC-46AA-9FFF-5CBCAC07E603}" type="sibTrans" cxnId="{3D997BE8-6D2A-4B56-B3DE-6667DE524E55}">
      <dgm:prSet/>
      <dgm:spPr/>
      <dgm:t>
        <a:bodyPr/>
        <a:lstStyle/>
        <a:p>
          <a:endParaRPr lang="it-IT"/>
        </a:p>
      </dgm:t>
    </dgm:pt>
    <dgm:pt modelId="{9320C551-8162-40CE-A390-8F6F921A4E7D}" type="pres">
      <dgm:prSet presAssocID="{ECE902FF-380A-4D8B-9433-61F6629EC70F}" presName="Name0" presStyleCnt="0">
        <dgm:presLayoutVars>
          <dgm:chMax val="1"/>
          <dgm:dir/>
          <dgm:animLvl val="ctr"/>
          <dgm:resizeHandles val="exact"/>
        </dgm:presLayoutVars>
      </dgm:prSet>
      <dgm:spPr/>
    </dgm:pt>
    <dgm:pt modelId="{CDA8EA99-E76C-4FF1-A847-64940DC802AD}" type="pres">
      <dgm:prSet presAssocID="{C6AB0BA9-9689-44E5-BA41-D097B736DE86}" presName="centerShape" presStyleLbl="node0" presStyleIdx="0" presStyleCnt="1" custLinFactNeighborX="3901" custLinFactNeighborY="14197"/>
      <dgm:spPr/>
    </dgm:pt>
    <dgm:pt modelId="{6A7211CE-7E7C-4D02-9734-B4FE3F3EC0D3}" type="pres">
      <dgm:prSet presAssocID="{95840521-CFC4-473A-95D2-EF102AE7C9E6}" presName="node" presStyleLbl="node1" presStyleIdx="0" presStyleCnt="4" custScaleX="118142" custRadScaleRad="57647" custRadScaleInc="-239570">
        <dgm:presLayoutVars>
          <dgm:bulletEnabled val="1"/>
        </dgm:presLayoutVars>
      </dgm:prSet>
      <dgm:spPr/>
    </dgm:pt>
    <dgm:pt modelId="{98AEC9A8-CB80-452D-9D59-657A5DB4BC6F}" type="pres">
      <dgm:prSet presAssocID="{95840521-CFC4-473A-95D2-EF102AE7C9E6}" presName="dummy" presStyleCnt="0"/>
      <dgm:spPr/>
    </dgm:pt>
    <dgm:pt modelId="{2E685A11-3E22-43E1-86AD-4BBB84F2BB5A}" type="pres">
      <dgm:prSet presAssocID="{B591EAA9-0AD3-43E7-815D-47A82C53A0F1}" presName="sibTrans" presStyleLbl="sibTrans2D1" presStyleIdx="0" presStyleCnt="4"/>
      <dgm:spPr/>
    </dgm:pt>
    <dgm:pt modelId="{7741097D-862A-442C-BA5D-A8AB55153E2F}" type="pres">
      <dgm:prSet presAssocID="{B66E440C-098F-4F2F-BE3F-FB8E7DC28AF2}" presName="node" presStyleLbl="node1" presStyleIdx="1" presStyleCnt="4" custScaleX="358187" custRadScaleRad="127302" custRadScaleInc="-27000">
        <dgm:presLayoutVars>
          <dgm:bulletEnabled val="1"/>
        </dgm:presLayoutVars>
      </dgm:prSet>
      <dgm:spPr/>
    </dgm:pt>
    <dgm:pt modelId="{7E412926-1B27-42BD-B608-C736DE401592}" type="pres">
      <dgm:prSet presAssocID="{B66E440C-098F-4F2F-BE3F-FB8E7DC28AF2}" presName="dummy" presStyleCnt="0"/>
      <dgm:spPr/>
    </dgm:pt>
    <dgm:pt modelId="{F9C4736B-D313-43DF-88F9-E314A7E1D4FC}" type="pres">
      <dgm:prSet presAssocID="{9C0D2350-5D67-462E-A273-DA41C05BE941}" presName="sibTrans" presStyleLbl="sibTrans2D1" presStyleIdx="1" presStyleCnt="4"/>
      <dgm:spPr/>
    </dgm:pt>
    <dgm:pt modelId="{71BB61C3-2F5B-4790-8795-AFBC8D3507D6}" type="pres">
      <dgm:prSet presAssocID="{3EDCF169-130E-427F-A4C7-11EA972B9A3D}" presName="node" presStyleLbl="node1" presStyleIdx="2" presStyleCnt="4" custScaleX="259292" custRadScaleRad="194218" custRadScaleInc="-246149">
        <dgm:presLayoutVars>
          <dgm:bulletEnabled val="1"/>
        </dgm:presLayoutVars>
      </dgm:prSet>
      <dgm:spPr/>
    </dgm:pt>
    <dgm:pt modelId="{23269548-D490-4CEA-B24D-06775EAFE1E8}" type="pres">
      <dgm:prSet presAssocID="{3EDCF169-130E-427F-A4C7-11EA972B9A3D}" presName="dummy" presStyleCnt="0"/>
      <dgm:spPr/>
    </dgm:pt>
    <dgm:pt modelId="{B28A23F0-C9FE-4CE0-999F-FED6FB750F65}" type="pres">
      <dgm:prSet presAssocID="{C650297F-D733-4AE6-BEEF-0313FD3C6B12}" presName="sibTrans" presStyleLbl="sibTrans2D1" presStyleIdx="2" presStyleCnt="4"/>
      <dgm:spPr/>
    </dgm:pt>
    <dgm:pt modelId="{0EF02880-6AAA-4D50-9E24-E8C1902CF3A2}" type="pres">
      <dgm:prSet presAssocID="{12E47A04-4B21-44E9-ABB4-00516565AAEB}" presName="node" presStyleLbl="node1" presStyleIdx="3" presStyleCnt="4" custScaleX="156637" custScaleY="66815" custRadScaleRad="192241" custRadScaleInc="17846">
        <dgm:presLayoutVars>
          <dgm:bulletEnabled val="1"/>
        </dgm:presLayoutVars>
      </dgm:prSet>
      <dgm:spPr/>
    </dgm:pt>
    <dgm:pt modelId="{DE01EE15-8A73-4E9D-AEA0-A9DCFEDBE409}" type="pres">
      <dgm:prSet presAssocID="{12E47A04-4B21-44E9-ABB4-00516565AAEB}" presName="dummy" presStyleCnt="0"/>
      <dgm:spPr/>
    </dgm:pt>
    <dgm:pt modelId="{0BE2C4D7-622F-4604-AA76-659B911C8657}" type="pres">
      <dgm:prSet presAssocID="{632A1CB2-F988-4D11-A165-F6ACDA7A36BB}" presName="sibTrans" presStyleLbl="sibTrans2D1" presStyleIdx="3" presStyleCnt="4" custScaleX="103392" custScaleY="103514" custLinFactNeighborX="4136" custLinFactNeighborY="-6204"/>
      <dgm:spPr/>
    </dgm:pt>
  </dgm:ptLst>
  <dgm:cxnLst>
    <dgm:cxn modelId="{01479C00-8330-4569-ADB6-D9EA292497A1}" srcId="{C6AB0BA9-9689-44E5-BA41-D097B736DE86}" destId="{B66E440C-098F-4F2F-BE3F-FB8E7DC28AF2}" srcOrd="1" destOrd="0" parTransId="{B35B8A85-261A-4CFC-AB0F-CEEF6690AA08}" sibTransId="{9C0D2350-5D67-462E-A273-DA41C05BE941}"/>
    <dgm:cxn modelId="{F54DA905-C176-44FA-9293-AB6610D4AB8C}" type="presOf" srcId="{B591EAA9-0AD3-43E7-815D-47A82C53A0F1}" destId="{2E685A11-3E22-43E1-86AD-4BBB84F2BB5A}" srcOrd="0" destOrd="0" presId="urn:microsoft.com/office/officeart/2005/8/layout/radial6"/>
    <dgm:cxn modelId="{970BE60E-437A-40A2-91A4-3F06E5311020}" srcId="{C6AB0BA9-9689-44E5-BA41-D097B736DE86}" destId="{3EDCF169-130E-427F-A4C7-11EA972B9A3D}" srcOrd="2" destOrd="0" parTransId="{7A1B270C-977F-4AFB-8FA1-AFAE6C1BACB6}" sibTransId="{C650297F-D733-4AE6-BEEF-0313FD3C6B12}"/>
    <dgm:cxn modelId="{ED1EF420-34F7-4FE9-9050-F52CE0C2F052}" type="presOf" srcId="{ECE902FF-380A-4D8B-9433-61F6629EC70F}" destId="{9320C551-8162-40CE-A390-8F6F921A4E7D}" srcOrd="0" destOrd="0" presId="urn:microsoft.com/office/officeart/2005/8/layout/radial6"/>
    <dgm:cxn modelId="{D6BF6F2C-1DD0-4764-B799-9DCE4A5E00E2}" type="presOf" srcId="{95840521-CFC4-473A-95D2-EF102AE7C9E6}" destId="{6A7211CE-7E7C-4D02-9734-B4FE3F3EC0D3}" srcOrd="0" destOrd="0" presId="urn:microsoft.com/office/officeart/2005/8/layout/radial6"/>
    <dgm:cxn modelId="{EF8F8D4D-3DE9-4F3F-83AF-9FAABF7A98F1}" type="presOf" srcId="{12E47A04-4B21-44E9-ABB4-00516565AAEB}" destId="{0EF02880-6AAA-4D50-9E24-E8C1902CF3A2}" srcOrd="0" destOrd="0" presId="urn:microsoft.com/office/officeart/2005/8/layout/radial6"/>
    <dgm:cxn modelId="{8CB86559-375B-4E30-91E3-E0AE26747DD9}" type="presOf" srcId="{B66E440C-098F-4F2F-BE3F-FB8E7DC28AF2}" destId="{7741097D-862A-442C-BA5D-A8AB55153E2F}" srcOrd="0" destOrd="0" presId="urn:microsoft.com/office/officeart/2005/8/layout/radial6"/>
    <dgm:cxn modelId="{D1209E5A-261A-488A-9292-A4A9C80FDCEC}" srcId="{C6AB0BA9-9689-44E5-BA41-D097B736DE86}" destId="{95840521-CFC4-473A-95D2-EF102AE7C9E6}" srcOrd="0" destOrd="0" parTransId="{688619E0-68A7-4B7D-97CC-98BF874428BA}" sibTransId="{B591EAA9-0AD3-43E7-815D-47A82C53A0F1}"/>
    <dgm:cxn modelId="{D927238D-F6F6-4CB1-96C6-660C3E0CCBAC}" type="presOf" srcId="{C650297F-D733-4AE6-BEEF-0313FD3C6B12}" destId="{B28A23F0-C9FE-4CE0-999F-FED6FB750F65}" srcOrd="0" destOrd="0" presId="urn:microsoft.com/office/officeart/2005/8/layout/radial6"/>
    <dgm:cxn modelId="{A3E1BD9D-AD0B-4423-882F-64C964115F70}" type="presOf" srcId="{C6AB0BA9-9689-44E5-BA41-D097B736DE86}" destId="{CDA8EA99-E76C-4FF1-A847-64940DC802AD}" srcOrd="0" destOrd="0" presId="urn:microsoft.com/office/officeart/2005/8/layout/radial6"/>
    <dgm:cxn modelId="{E0E141A5-E74D-4C33-976A-373C76AA6DF4}" type="presOf" srcId="{9C0D2350-5D67-462E-A273-DA41C05BE941}" destId="{F9C4736B-D313-43DF-88F9-E314A7E1D4FC}" srcOrd="0" destOrd="0" presId="urn:microsoft.com/office/officeart/2005/8/layout/radial6"/>
    <dgm:cxn modelId="{A17A1BBF-C6F3-42ED-8213-F28F910BDDB9}" srcId="{ECE902FF-380A-4D8B-9433-61F6629EC70F}" destId="{C6AB0BA9-9689-44E5-BA41-D097B736DE86}" srcOrd="0" destOrd="0" parTransId="{CD2886EB-28C1-4864-AE58-A512824CBC54}" sibTransId="{8EE636CA-32F9-4D5F-81B2-5AA23D42B5F3}"/>
    <dgm:cxn modelId="{A95A0ECC-ACCD-4A0F-8D6D-4F24FF7BC9DA}" type="presOf" srcId="{632A1CB2-F988-4D11-A165-F6ACDA7A36BB}" destId="{0BE2C4D7-622F-4604-AA76-659B911C8657}" srcOrd="0" destOrd="0" presId="urn:microsoft.com/office/officeart/2005/8/layout/radial6"/>
    <dgm:cxn modelId="{3D997BE8-6D2A-4B56-B3DE-6667DE524E55}" srcId="{ECE902FF-380A-4D8B-9433-61F6629EC70F}" destId="{D375037E-2E6F-4E8E-A60B-6FFB98DB9051}" srcOrd="1" destOrd="0" parTransId="{C8EB3D94-BE48-4EDD-9C43-594EB920CD44}" sibTransId="{EC1688D3-93FC-46AA-9FFF-5CBCAC07E603}"/>
    <dgm:cxn modelId="{EF94A4EE-CF6B-4732-BCC5-E7A2020674B8}" type="presOf" srcId="{3EDCF169-130E-427F-A4C7-11EA972B9A3D}" destId="{71BB61C3-2F5B-4790-8795-AFBC8D3507D6}" srcOrd="0" destOrd="0" presId="urn:microsoft.com/office/officeart/2005/8/layout/radial6"/>
    <dgm:cxn modelId="{6EE8E0F7-3AFB-40D9-B4B2-A972FDF61251}" srcId="{C6AB0BA9-9689-44E5-BA41-D097B736DE86}" destId="{12E47A04-4B21-44E9-ABB4-00516565AAEB}" srcOrd="3" destOrd="0" parTransId="{FE35749A-F084-4CD1-BE7A-975ABCF00A5A}" sibTransId="{632A1CB2-F988-4D11-A165-F6ACDA7A36BB}"/>
    <dgm:cxn modelId="{A3DDB945-56B7-49D0-848A-5BAD337109C9}" type="presParOf" srcId="{9320C551-8162-40CE-A390-8F6F921A4E7D}" destId="{CDA8EA99-E76C-4FF1-A847-64940DC802AD}" srcOrd="0" destOrd="0" presId="urn:microsoft.com/office/officeart/2005/8/layout/radial6"/>
    <dgm:cxn modelId="{18FA75C8-AE66-46D9-827F-DE39BF83D3C0}" type="presParOf" srcId="{9320C551-8162-40CE-A390-8F6F921A4E7D}" destId="{6A7211CE-7E7C-4D02-9734-B4FE3F3EC0D3}" srcOrd="1" destOrd="0" presId="urn:microsoft.com/office/officeart/2005/8/layout/radial6"/>
    <dgm:cxn modelId="{945325B4-08B5-43C1-871D-D3734C3B47CA}" type="presParOf" srcId="{9320C551-8162-40CE-A390-8F6F921A4E7D}" destId="{98AEC9A8-CB80-452D-9D59-657A5DB4BC6F}" srcOrd="2" destOrd="0" presId="urn:microsoft.com/office/officeart/2005/8/layout/radial6"/>
    <dgm:cxn modelId="{28F354E3-AF35-486E-89E2-50E0DB6A7DFE}" type="presParOf" srcId="{9320C551-8162-40CE-A390-8F6F921A4E7D}" destId="{2E685A11-3E22-43E1-86AD-4BBB84F2BB5A}" srcOrd="3" destOrd="0" presId="urn:microsoft.com/office/officeart/2005/8/layout/radial6"/>
    <dgm:cxn modelId="{C55309A8-A124-4B5C-BAAE-8298510FD6A1}" type="presParOf" srcId="{9320C551-8162-40CE-A390-8F6F921A4E7D}" destId="{7741097D-862A-442C-BA5D-A8AB55153E2F}" srcOrd="4" destOrd="0" presId="urn:microsoft.com/office/officeart/2005/8/layout/radial6"/>
    <dgm:cxn modelId="{F6836376-367F-4175-90D6-54C6611210F2}" type="presParOf" srcId="{9320C551-8162-40CE-A390-8F6F921A4E7D}" destId="{7E412926-1B27-42BD-B608-C736DE401592}" srcOrd="5" destOrd="0" presId="urn:microsoft.com/office/officeart/2005/8/layout/radial6"/>
    <dgm:cxn modelId="{DBDAD708-C4B1-45BF-AABD-78C77DCA0A56}" type="presParOf" srcId="{9320C551-8162-40CE-A390-8F6F921A4E7D}" destId="{F9C4736B-D313-43DF-88F9-E314A7E1D4FC}" srcOrd="6" destOrd="0" presId="urn:microsoft.com/office/officeart/2005/8/layout/radial6"/>
    <dgm:cxn modelId="{7E2FDAAB-B071-492B-810C-1E1B1FDFF060}" type="presParOf" srcId="{9320C551-8162-40CE-A390-8F6F921A4E7D}" destId="{71BB61C3-2F5B-4790-8795-AFBC8D3507D6}" srcOrd="7" destOrd="0" presId="urn:microsoft.com/office/officeart/2005/8/layout/radial6"/>
    <dgm:cxn modelId="{468BA232-9FF6-4E09-B996-00F70DAA00AD}" type="presParOf" srcId="{9320C551-8162-40CE-A390-8F6F921A4E7D}" destId="{23269548-D490-4CEA-B24D-06775EAFE1E8}" srcOrd="8" destOrd="0" presId="urn:microsoft.com/office/officeart/2005/8/layout/radial6"/>
    <dgm:cxn modelId="{731852D7-138D-4F24-88E9-AFB89EB6DFFF}" type="presParOf" srcId="{9320C551-8162-40CE-A390-8F6F921A4E7D}" destId="{B28A23F0-C9FE-4CE0-999F-FED6FB750F65}" srcOrd="9" destOrd="0" presId="urn:microsoft.com/office/officeart/2005/8/layout/radial6"/>
    <dgm:cxn modelId="{750DB498-BBF0-4FAD-9CCD-0F0B2454D4BF}" type="presParOf" srcId="{9320C551-8162-40CE-A390-8F6F921A4E7D}" destId="{0EF02880-6AAA-4D50-9E24-E8C1902CF3A2}" srcOrd="10" destOrd="0" presId="urn:microsoft.com/office/officeart/2005/8/layout/radial6"/>
    <dgm:cxn modelId="{6E46272D-0ECE-46CA-8C9F-E509F8414908}" type="presParOf" srcId="{9320C551-8162-40CE-A390-8F6F921A4E7D}" destId="{DE01EE15-8A73-4E9D-AEA0-A9DCFEDBE409}" srcOrd="11" destOrd="0" presId="urn:microsoft.com/office/officeart/2005/8/layout/radial6"/>
    <dgm:cxn modelId="{8A3D6913-8844-4EB4-9081-BE335699CE26}" type="presParOf" srcId="{9320C551-8162-40CE-A390-8F6F921A4E7D}" destId="{0BE2C4D7-622F-4604-AA76-659B911C8657}"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42C4A6-AE7D-4E0A-B222-78DAD6DAEE1B}" type="doc">
      <dgm:prSet loTypeId="urn:microsoft.com/office/officeart/2005/8/layout/cycle8" loCatId="cycle" qsTypeId="urn:microsoft.com/office/officeart/2005/8/quickstyle/simple1" qsCatId="simple" csTypeId="urn:microsoft.com/office/officeart/2005/8/colors/accent1_2" csCatId="accent1" phldr="1"/>
      <dgm:spPr/>
    </dgm:pt>
    <dgm:pt modelId="{FC71C237-688F-4623-861A-923CF3A99446}">
      <dgm:prSet phldrT="[Testo]"/>
      <dgm:spPr>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dgm:spPr>
      <dgm:t>
        <a:bodyPr/>
        <a:lstStyle/>
        <a:p>
          <a:r>
            <a:rPr lang="it-IT"/>
            <a:t>STATUTO PSICOLOGICO DEL REDATTORE</a:t>
          </a:r>
          <a:endParaRPr lang="it-IT" dirty="0"/>
        </a:p>
      </dgm:t>
    </dgm:pt>
    <dgm:pt modelId="{1E711D8F-1206-4432-B059-14FAB93CF8FE}" type="parTrans" cxnId="{6DEFCB23-1ADD-4AA6-AB6F-E475E38F9714}">
      <dgm:prSet/>
      <dgm:spPr/>
      <dgm:t>
        <a:bodyPr/>
        <a:lstStyle/>
        <a:p>
          <a:endParaRPr lang="it-IT"/>
        </a:p>
      </dgm:t>
    </dgm:pt>
    <dgm:pt modelId="{0AE68A23-DF96-4158-8D59-D56656181790}" type="sibTrans" cxnId="{6DEFCB23-1ADD-4AA6-AB6F-E475E38F9714}">
      <dgm:prSet/>
      <dgm:spPr/>
      <dgm:t>
        <a:bodyPr/>
        <a:lstStyle/>
        <a:p>
          <a:endParaRPr lang="it-IT"/>
        </a:p>
      </dgm:t>
    </dgm:pt>
    <dgm:pt modelId="{B9DC983D-B86B-45A7-A4D3-F3D241B7D831}">
      <dgm:prSet phldrT="[Testo]"/>
      <dgm:spPr>
        <a:solidFill>
          <a:srgbClr val="00B050"/>
        </a:solidFill>
      </dgm:spPr>
      <dgm:t>
        <a:bodyPr/>
        <a:lstStyle/>
        <a:p>
          <a:r>
            <a:rPr lang="it-IT" dirty="0"/>
            <a:t>STATUTO TESTUALE =</a:t>
          </a:r>
        </a:p>
        <a:p>
          <a:r>
            <a:rPr lang="it-IT" dirty="0"/>
            <a:t>FORMA LETTERARIA SCELTA</a:t>
          </a:r>
        </a:p>
      </dgm:t>
    </dgm:pt>
    <dgm:pt modelId="{B70DBD26-F12E-41CA-8D7A-6D224707ABBF}" type="parTrans" cxnId="{ACD66844-FF44-4D54-946D-9D269BC31631}">
      <dgm:prSet/>
      <dgm:spPr/>
      <dgm:t>
        <a:bodyPr/>
        <a:lstStyle/>
        <a:p>
          <a:endParaRPr lang="it-IT"/>
        </a:p>
      </dgm:t>
    </dgm:pt>
    <dgm:pt modelId="{A9AC7FD0-1FD5-4637-9731-832F3220EE07}" type="sibTrans" cxnId="{ACD66844-FF44-4D54-946D-9D269BC31631}">
      <dgm:prSet/>
      <dgm:spPr/>
      <dgm:t>
        <a:bodyPr/>
        <a:lstStyle/>
        <a:p>
          <a:endParaRPr lang="it-IT"/>
        </a:p>
      </dgm:t>
    </dgm:pt>
    <dgm:pt modelId="{4A7D78C5-92F6-47D8-AD39-E90B7CCA195D}">
      <dgm:prSet phldrT="[Testo]"/>
      <dgm:spPr>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dgm:spPr>
      <dgm:t>
        <a:bodyPr/>
        <a:lstStyle/>
        <a:p>
          <a:r>
            <a:rPr lang="it-IT"/>
            <a:t>STATUTO SOCIALE DEL REDATTORE</a:t>
          </a:r>
          <a:endParaRPr lang="it-IT" dirty="0"/>
        </a:p>
      </dgm:t>
    </dgm:pt>
    <dgm:pt modelId="{9BB669D3-B2C3-4D1F-9479-849263E2878A}" type="parTrans" cxnId="{328D67AB-9239-473F-BBB7-8CB0BD5A4D53}">
      <dgm:prSet/>
      <dgm:spPr/>
      <dgm:t>
        <a:bodyPr/>
        <a:lstStyle/>
        <a:p>
          <a:endParaRPr lang="it-IT"/>
        </a:p>
      </dgm:t>
    </dgm:pt>
    <dgm:pt modelId="{BE56F4E9-BC04-4CA0-9CC2-0C7507F7754C}" type="sibTrans" cxnId="{328D67AB-9239-473F-BBB7-8CB0BD5A4D53}">
      <dgm:prSet/>
      <dgm:spPr/>
      <dgm:t>
        <a:bodyPr/>
        <a:lstStyle/>
        <a:p>
          <a:endParaRPr lang="it-IT"/>
        </a:p>
      </dgm:t>
    </dgm:pt>
    <dgm:pt modelId="{F4AA4606-3948-45D5-BF44-A6A08D3224C9}" type="pres">
      <dgm:prSet presAssocID="{8A42C4A6-AE7D-4E0A-B222-78DAD6DAEE1B}" presName="compositeShape" presStyleCnt="0">
        <dgm:presLayoutVars>
          <dgm:chMax val="7"/>
          <dgm:dir/>
          <dgm:resizeHandles val="exact"/>
        </dgm:presLayoutVars>
      </dgm:prSet>
      <dgm:spPr/>
    </dgm:pt>
    <dgm:pt modelId="{056B71BF-4639-4058-AC5F-0BE6965EDCBE}" type="pres">
      <dgm:prSet presAssocID="{8A42C4A6-AE7D-4E0A-B222-78DAD6DAEE1B}" presName="wedge1" presStyleLbl="node1" presStyleIdx="0" presStyleCnt="3"/>
      <dgm:spPr/>
    </dgm:pt>
    <dgm:pt modelId="{C124D235-B8B6-43B0-ABF4-507E0E706FDD}" type="pres">
      <dgm:prSet presAssocID="{8A42C4A6-AE7D-4E0A-B222-78DAD6DAEE1B}" presName="dummy1a" presStyleCnt="0"/>
      <dgm:spPr/>
    </dgm:pt>
    <dgm:pt modelId="{184127F4-3074-43D3-AA87-D5806671EF5D}" type="pres">
      <dgm:prSet presAssocID="{8A42C4A6-AE7D-4E0A-B222-78DAD6DAEE1B}" presName="dummy1b" presStyleCnt="0"/>
      <dgm:spPr/>
    </dgm:pt>
    <dgm:pt modelId="{D7568D7C-83FF-46BF-B72A-32A7D9F73EC6}" type="pres">
      <dgm:prSet presAssocID="{8A42C4A6-AE7D-4E0A-B222-78DAD6DAEE1B}" presName="wedge1Tx" presStyleLbl="node1" presStyleIdx="0" presStyleCnt="3">
        <dgm:presLayoutVars>
          <dgm:chMax val="0"/>
          <dgm:chPref val="0"/>
          <dgm:bulletEnabled val="1"/>
        </dgm:presLayoutVars>
      </dgm:prSet>
      <dgm:spPr/>
    </dgm:pt>
    <dgm:pt modelId="{5AEFDB65-8003-4EFB-B8DC-72A49ED7F732}" type="pres">
      <dgm:prSet presAssocID="{8A42C4A6-AE7D-4E0A-B222-78DAD6DAEE1B}" presName="wedge2" presStyleLbl="node1" presStyleIdx="1" presStyleCnt="3"/>
      <dgm:spPr/>
    </dgm:pt>
    <dgm:pt modelId="{C47E869A-567D-4A58-AC01-6B354BD8897D}" type="pres">
      <dgm:prSet presAssocID="{8A42C4A6-AE7D-4E0A-B222-78DAD6DAEE1B}" presName="dummy2a" presStyleCnt="0"/>
      <dgm:spPr/>
    </dgm:pt>
    <dgm:pt modelId="{80C2497A-D3F9-46BD-8482-72A8E34E014E}" type="pres">
      <dgm:prSet presAssocID="{8A42C4A6-AE7D-4E0A-B222-78DAD6DAEE1B}" presName="dummy2b" presStyleCnt="0"/>
      <dgm:spPr/>
    </dgm:pt>
    <dgm:pt modelId="{42F3572C-E0F0-440D-A8FA-33DB0BFE9157}" type="pres">
      <dgm:prSet presAssocID="{8A42C4A6-AE7D-4E0A-B222-78DAD6DAEE1B}" presName="wedge2Tx" presStyleLbl="node1" presStyleIdx="1" presStyleCnt="3">
        <dgm:presLayoutVars>
          <dgm:chMax val="0"/>
          <dgm:chPref val="0"/>
          <dgm:bulletEnabled val="1"/>
        </dgm:presLayoutVars>
      </dgm:prSet>
      <dgm:spPr/>
    </dgm:pt>
    <dgm:pt modelId="{A73D91D9-274C-4970-B685-F5BEC8274273}" type="pres">
      <dgm:prSet presAssocID="{8A42C4A6-AE7D-4E0A-B222-78DAD6DAEE1B}" presName="wedge3" presStyleLbl="node1" presStyleIdx="2" presStyleCnt="3" custLinFactNeighborX="920" custLinFactNeighborY="-1304"/>
      <dgm:spPr/>
    </dgm:pt>
    <dgm:pt modelId="{02AA63E5-9D50-4E88-A878-F7368A44F562}" type="pres">
      <dgm:prSet presAssocID="{8A42C4A6-AE7D-4E0A-B222-78DAD6DAEE1B}" presName="dummy3a" presStyleCnt="0"/>
      <dgm:spPr/>
    </dgm:pt>
    <dgm:pt modelId="{E68E935B-0686-474D-BC79-DEBC9D2F5BD9}" type="pres">
      <dgm:prSet presAssocID="{8A42C4A6-AE7D-4E0A-B222-78DAD6DAEE1B}" presName="dummy3b" presStyleCnt="0"/>
      <dgm:spPr/>
    </dgm:pt>
    <dgm:pt modelId="{9CDF9556-1CCA-462A-AB04-43973800E354}" type="pres">
      <dgm:prSet presAssocID="{8A42C4A6-AE7D-4E0A-B222-78DAD6DAEE1B}" presName="wedge3Tx" presStyleLbl="node1" presStyleIdx="2" presStyleCnt="3">
        <dgm:presLayoutVars>
          <dgm:chMax val="0"/>
          <dgm:chPref val="0"/>
          <dgm:bulletEnabled val="1"/>
        </dgm:presLayoutVars>
      </dgm:prSet>
      <dgm:spPr/>
    </dgm:pt>
    <dgm:pt modelId="{713CD8DD-2C2A-4B24-93C2-40037259F6C1}" type="pres">
      <dgm:prSet presAssocID="{0AE68A23-DF96-4158-8D59-D56656181790}" presName="arrowWedge1" presStyleLbl="fgSibTrans2D1" presStyleIdx="0" presStyleCnt="3"/>
      <dgm:spPr>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dgm:spPr>
    </dgm:pt>
    <dgm:pt modelId="{3D6FB884-62B5-460A-9EA8-A6779C119F6E}" type="pres">
      <dgm:prSet presAssocID="{A9AC7FD0-1FD5-4637-9731-832F3220EE07}" presName="arrowWedge2" presStyleLbl="fgSibTrans2D1" presStyleIdx="1" presStyleCnt="3"/>
      <dgm:spPr>
        <a:solidFill>
          <a:srgbClr val="00B050"/>
        </a:solidFill>
        <a:ln>
          <a:solidFill>
            <a:srgbClr val="00B050"/>
          </a:solidFill>
        </a:ln>
      </dgm:spPr>
    </dgm:pt>
    <dgm:pt modelId="{FDC1A7FA-F0FB-478B-856A-4502185C0B86}" type="pres">
      <dgm:prSet presAssocID="{BE56F4E9-BC04-4CA0-9CC2-0C7507F7754C}" presName="arrowWedge3" presStyleLbl="fgSibTrans2D1" presStyleIdx="2" presStyleCnt="3"/>
      <dgm:spPr>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a:ln>
          <a:noFill/>
        </a:ln>
      </dgm:spPr>
    </dgm:pt>
  </dgm:ptLst>
  <dgm:cxnLst>
    <dgm:cxn modelId="{96ED2305-CB99-4CB5-8125-8F7095F467AE}" type="presOf" srcId="{B9DC983D-B86B-45A7-A4D3-F3D241B7D831}" destId="{42F3572C-E0F0-440D-A8FA-33DB0BFE9157}" srcOrd="1" destOrd="0" presId="urn:microsoft.com/office/officeart/2005/8/layout/cycle8"/>
    <dgm:cxn modelId="{D5512C0F-D48F-4783-AF83-20896A55F75C}" type="presOf" srcId="{4A7D78C5-92F6-47D8-AD39-E90B7CCA195D}" destId="{A73D91D9-274C-4970-B685-F5BEC8274273}" srcOrd="0" destOrd="0" presId="urn:microsoft.com/office/officeart/2005/8/layout/cycle8"/>
    <dgm:cxn modelId="{51E91D16-C757-4C20-8E98-A926BD57E82B}" type="presOf" srcId="{FC71C237-688F-4623-861A-923CF3A99446}" destId="{056B71BF-4639-4058-AC5F-0BE6965EDCBE}" srcOrd="0" destOrd="0" presId="urn:microsoft.com/office/officeart/2005/8/layout/cycle8"/>
    <dgm:cxn modelId="{6DEFCB23-1ADD-4AA6-AB6F-E475E38F9714}" srcId="{8A42C4A6-AE7D-4E0A-B222-78DAD6DAEE1B}" destId="{FC71C237-688F-4623-861A-923CF3A99446}" srcOrd="0" destOrd="0" parTransId="{1E711D8F-1206-4432-B059-14FAB93CF8FE}" sibTransId="{0AE68A23-DF96-4158-8D59-D56656181790}"/>
    <dgm:cxn modelId="{83746B5E-4A41-4426-B19B-90C1880905C0}" type="presOf" srcId="{FC71C237-688F-4623-861A-923CF3A99446}" destId="{D7568D7C-83FF-46BF-B72A-32A7D9F73EC6}" srcOrd="1" destOrd="0" presId="urn:microsoft.com/office/officeart/2005/8/layout/cycle8"/>
    <dgm:cxn modelId="{ACD66844-FF44-4D54-946D-9D269BC31631}" srcId="{8A42C4A6-AE7D-4E0A-B222-78DAD6DAEE1B}" destId="{B9DC983D-B86B-45A7-A4D3-F3D241B7D831}" srcOrd="1" destOrd="0" parTransId="{B70DBD26-F12E-41CA-8D7A-6D224707ABBF}" sibTransId="{A9AC7FD0-1FD5-4637-9731-832F3220EE07}"/>
    <dgm:cxn modelId="{37921383-00CC-4A1E-A1C8-EFA08479A8C4}" type="presOf" srcId="{8A42C4A6-AE7D-4E0A-B222-78DAD6DAEE1B}" destId="{F4AA4606-3948-45D5-BF44-A6A08D3224C9}" srcOrd="0" destOrd="0" presId="urn:microsoft.com/office/officeart/2005/8/layout/cycle8"/>
    <dgm:cxn modelId="{328D67AB-9239-473F-BBB7-8CB0BD5A4D53}" srcId="{8A42C4A6-AE7D-4E0A-B222-78DAD6DAEE1B}" destId="{4A7D78C5-92F6-47D8-AD39-E90B7CCA195D}" srcOrd="2" destOrd="0" parTransId="{9BB669D3-B2C3-4D1F-9479-849263E2878A}" sibTransId="{BE56F4E9-BC04-4CA0-9CC2-0C7507F7754C}"/>
    <dgm:cxn modelId="{EDF39EB1-E2FD-4CD5-A0AF-42E21E8654E2}" type="presOf" srcId="{4A7D78C5-92F6-47D8-AD39-E90B7CCA195D}" destId="{9CDF9556-1CCA-462A-AB04-43973800E354}" srcOrd="1" destOrd="0" presId="urn:microsoft.com/office/officeart/2005/8/layout/cycle8"/>
    <dgm:cxn modelId="{816B57D1-2D62-4A2D-8789-B3AFF4F007FD}" type="presOf" srcId="{B9DC983D-B86B-45A7-A4D3-F3D241B7D831}" destId="{5AEFDB65-8003-4EFB-B8DC-72A49ED7F732}" srcOrd="0" destOrd="0" presId="urn:microsoft.com/office/officeart/2005/8/layout/cycle8"/>
    <dgm:cxn modelId="{944B6874-0A75-4F86-9E56-2D869BCA7305}" type="presParOf" srcId="{F4AA4606-3948-45D5-BF44-A6A08D3224C9}" destId="{056B71BF-4639-4058-AC5F-0BE6965EDCBE}" srcOrd="0" destOrd="0" presId="urn:microsoft.com/office/officeart/2005/8/layout/cycle8"/>
    <dgm:cxn modelId="{49618465-F7F9-4C02-A60F-2B4B463929D5}" type="presParOf" srcId="{F4AA4606-3948-45D5-BF44-A6A08D3224C9}" destId="{C124D235-B8B6-43B0-ABF4-507E0E706FDD}" srcOrd="1" destOrd="0" presId="urn:microsoft.com/office/officeart/2005/8/layout/cycle8"/>
    <dgm:cxn modelId="{BB9F954F-6129-4987-B1B4-8162FBF728F7}" type="presParOf" srcId="{F4AA4606-3948-45D5-BF44-A6A08D3224C9}" destId="{184127F4-3074-43D3-AA87-D5806671EF5D}" srcOrd="2" destOrd="0" presId="urn:microsoft.com/office/officeart/2005/8/layout/cycle8"/>
    <dgm:cxn modelId="{EB0D3EAB-59C7-44CA-BB5A-6F63FA619F45}" type="presParOf" srcId="{F4AA4606-3948-45D5-BF44-A6A08D3224C9}" destId="{D7568D7C-83FF-46BF-B72A-32A7D9F73EC6}" srcOrd="3" destOrd="0" presId="urn:microsoft.com/office/officeart/2005/8/layout/cycle8"/>
    <dgm:cxn modelId="{341631B7-375F-4DA3-B8A0-473C2B7F8594}" type="presParOf" srcId="{F4AA4606-3948-45D5-BF44-A6A08D3224C9}" destId="{5AEFDB65-8003-4EFB-B8DC-72A49ED7F732}" srcOrd="4" destOrd="0" presId="urn:microsoft.com/office/officeart/2005/8/layout/cycle8"/>
    <dgm:cxn modelId="{2D3C4973-9A9A-4B93-A7AB-01FDAC98BFA2}" type="presParOf" srcId="{F4AA4606-3948-45D5-BF44-A6A08D3224C9}" destId="{C47E869A-567D-4A58-AC01-6B354BD8897D}" srcOrd="5" destOrd="0" presId="urn:microsoft.com/office/officeart/2005/8/layout/cycle8"/>
    <dgm:cxn modelId="{EE2D4BD1-BEDF-4832-A7CD-43CF6E324DF2}" type="presParOf" srcId="{F4AA4606-3948-45D5-BF44-A6A08D3224C9}" destId="{80C2497A-D3F9-46BD-8482-72A8E34E014E}" srcOrd="6" destOrd="0" presId="urn:microsoft.com/office/officeart/2005/8/layout/cycle8"/>
    <dgm:cxn modelId="{4AFD0733-3ADA-480C-933B-E93137063D19}" type="presParOf" srcId="{F4AA4606-3948-45D5-BF44-A6A08D3224C9}" destId="{42F3572C-E0F0-440D-A8FA-33DB0BFE9157}" srcOrd="7" destOrd="0" presId="urn:microsoft.com/office/officeart/2005/8/layout/cycle8"/>
    <dgm:cxn modelId="{FC430F85-2338-4BBD-BF72-E602F7331EF0}" type="presParOf" srcId="{F4AA4606-3948-45D5-BF44-A6A08D3224C9}" destId="{A73D91D9-274C-4970-B685-F5BEC8274273}" srcOrd="8" destOrd="0" presId="urn:microsoft.com/office/officeart/2005/8/layout/cycle8"/>
    <dgm:cxn modelId="{5F61DAF9-283D-44B5-92CB-A68DA2C4130D}" type="presParOf" srcId="{F4AA4606-3948-45D5-BF44-A6A08D3224C9}" destId="{02AA63E5-9D50-4E88-A878-F7368A44F562}" srcOrd="9" destOrd="0" presId="urn:microsoft.com/office/officeart/2005/8/layout/cycle8"/>
    <dgm:cxn modelId="{E89E4DA8-A166-4D83-9579-B33A95AF974C}" type="presParOf" srcId="{F4AA4606-3948-45D5-BF44-A6A08D3224C9}" destId="{E68E935B-0686-474D-BC79-DEBC9D2F5BD9}" srcOrd="10" destOrd="0" presId="urn:microsoft.com/office/officeart/2005/8/layout/cycle8"/>
    <dgm:cxn modelId="{C2C864B2-D7B7-4F1E-838B-412466BD03BD}" type="presParOf" srcId="{F4AA4606-3948-45D5-BF44-A6A08D3224C9}" destId="{9CDF9556-1CCA-462A-AB04-43973800E354}" srcOrd="11" destOrd="0" presId="urn:microsoft.com/office/officeart/2005/8/layout/cycle8"/>
    <dgm:cxn modelId="{E3FB57E8-A700-44DF-A07B-70ACB2575416}" type="presParOf" srcId="{F4AA4606-3948-45D5-BF44-A6A08D3224C9}" destId="{713CD8DD-2C2A-4B24-93C2-40037259F6C1}" srcOrd="12" destOrd="0" presId="urn:microsoft.com/office/officeart/2005/8/layout/cycle8"/>
    <dgm:cxn modelId="{71A71015-A857-4174-AED3-39CED4ABBCA9}" type="presParOf" srcId="{F4AA4606-3948-45D5-BF44-A6A08D3224C9}" destId="{3D6FB884-62B5-460A-9EA8-A6779C119F6E}" srcOrd="13" destOrd="0" presId="urn:microsoft.com/office/officeart/2005/8/layout/cycle8"/>
    <dgm:cxn modelId="{9684D9AC-65E6-4F2D-9F51-D11D76885B2A}" type="presParOf" srcId="{F4AA4606-3948-45D5-BF44-A6A08D3224C9}" destId="{FDC1A7FA-F0FB-478B-856A-4502185C0B86}"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2B9CB-A659-4F7B-89ED-020E9FD808F7}">
      <dsp:nvSpPr>
        <dsp:cNvPr id="0" name=""/>
        <dsp:cNvSpPr/>
      </dsp:nvSpPr>
      <dsp:spPr>
        <a:xfrm>
          <a:off x="0" y="357388"/>
          <a:ext cx="8229600" cy="89302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437388" rIns="638708" bIns="149352" numCol="1" spcCol="1270" anchor="t" anchorCtr="0">
          <a:noAutofit/>
        </a:bodyPr>
        <a:lstStyle/>
        <a:p>
          <a:pPr marL="228600" lvl="1" indent="-228600" algn="l" defTabSz="933450">
            <a:lnSpc>
              <a:spcPct val="90000"/>
            </a:lnSpc>
            <a:spcBef>
              <a:spcPct val="0"/>
            </a:spcBef>
            <a:spcAft>
              <a:spcPct val="15000"/>
            </a:spcAft>
            <a:buChar char="•"/>
          </a:pPr>
          <a:r>
            <a:rPr lang="it-IT" sz="2100" kern="1200" dirty="0"/>
            <a:t>Ermeneutica e ricerca di senso.</a:t>
          </a:r>
          <a:endParaRPr lang="en-GB" sz="2100" kern="1200" dirty="0"/>
        </a:p>
      </dsp:txBody>
      <dsp:txXfrm>
        <a:off x="0" y="357388"/>
        <a:ext cx="8229600" cy="893025"/>
      </dsp:txXfrm>
    </dsp:sp>
    <dsp:sp modelId="{EFC9F6C9-A454-4663-AC87-E21B99B29A41}">
      <dsp:nvSpPr>
        <dsp:cNvPr id="0" name=""/>
        <dsp:cNvSpPr/>
      </dsp:nvSpPr>
      <dsp:spPr>
        <a:xfrm>
          <a:off x="411480" y="47428"/>
          <a:ext cx="5760720"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33450">
            <a:lnSpc>
              <a:spcPct val="90000"/>
            </a:lnSpc>
            <a:spcBef>
              <a:spcPct val="0"/>
            </a:spcBef>
            <a:spcAft>
              <a:spcPct val="35000"/>
            </a:spcAft>
            <a:buNone/>
          </a:pPr>
          <a:r>
            <a:rPr lang="it-IT" sz="2100" kern="1200" dirty="0"/>
            <a:t>MODELLI CULTURALI</a:t>
          </a:r>
          <a:endParaRPr lang="en-GB" sz="2100" kern="1200" dirty="0"/>
        </a:p>
      </dsp:txBody>
      <dsp:txXfrm>
        <a:off x="441742" y="77690"/>
        <a:ext cx="5700196" cy="559396"/>
      </dsp:txXfrm>
    </dsp:sp>
    <dsp:sp modelId="{7F7E5222-A829-4266-8368-5B7F1510136F}">
      <dsp:nvSpPr>
        <dsp:cNvPr id="0" name=""/>
        <dsp:cNvSpPr/>
      </dsp:nvSpPr>
      <dsp:spPr>
        <a:xfrm>
          <a:off x="0" y="1673774"/>
          <a:ext cx="8229600" cy="11907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437388" rIns="638708" bIns="149352" numCol="1" spcCol="1270" anchor="t" anchorCtr="0">
          <a:noAutofit/>
        </a:bodyPr>
        <a:lstStyle/>
        <a:p>
          <a:pPr marL="228600" lvl="1" indent="-228600" algn="l" defTabSz="933450">
            <a:lnSpc>
              <a:spcPct val="90000"/>
            </a:lnSpc>
            <a:spcBef>
              <a:spcPct val="0"/>
            </a:spcBef>
            <a:spcAft>
              <a:spcPct val="15000"/>
            </a:spcAft>
            <a:buChar char="•"/>
          </a:pPr>
          <a:r>
            <a:rPr lang="it-IT" sz="2100" kern="1200" dirty="0"/>
            <a:t>Ricerca di similitudini, studi comparativi (Interviste presso gruppi e società non industrializzate). </a:t>
          </a:r>
          <a:endParaRPr lang="en-GB" sz="2100" kern="1200" dirty="0"/>
        </a:p>
      </dsp:txBody>
      <dsp:txXfrm>
        <a:off x="0" y="1673774"/>
        <a:ext cx="8229600" cy="1190700"/>
      </dsp:txXfrm>
    </dsp:sp>
    <dsp:sp modelId="{491DE3A3-CC76-4F82-814F-BA057B70FB5E}">
      <dsp:nvSpPr>
        <dsp:cNvPr id="0" name=""/>
        <dsp:cNvSpPr/>
      </dsp:nvSpPr>
      <dsp:spPr>
        <a:xfrm>
          <a:off x="411480" y="1363813"/>
          <a:ext cx="5760720"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33450">
            <a:lnSpc>
              <a:spcPct val="90000"/>
            </a:lnSpc>
            <a:spcBef>
              <a:spcPct val="0"/>
            </a:spcBef>
            <a:spcAft>
              <a:spcPct val="35000"/>
            </a:spcAft>
            <a:buNone/>
          </a:pPr>
          <a:r>
            <a:rPr lang="it-IT" sz="2100" kern="1200" dirty="0"/>
            <a:t>MODELLI CONCETTUALI</a:t>
          </a:r>
          <a:endParaRPr lang="en-GB" sz="2100" kern="1200" dirty="0"/>
        </a:p>
      </dsp:txBody>
      <dsp:txXfrm>
        <a:off x="441742" y="1394075"/>
        <a:ext cx="5700196" cy="559396"/>
      </dsp:txXfrm>
    </dsp:sp>
    <dsp:sp modelId="{F79F3502-45D0-4C30-BCD6-3B9393C01281}">
      <dsp:nvSpPr>
        <dsp:cNvPr id="0" name=""/>
        <dsp:cNvSpPr/>
      </dsp:nvSpPr>
      <dsp:spPr>
        <a:xfrm>
          <a:off x="0" y="3287834"/>
          <a:ext cx="8229600" cy="11907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437388" rIns="638708" bIns="149352" numCol="1" spcCol="1270" anchor="t" anchorCtr="0">
          <a:noAutofit/>
        </a:bodyPr>
        <a:lstStyle/>
        <a:p>
          <a:pPr marL="228600" lvl="1" indent="-228600" algn="l" defTabSz="933450">
            <a:lnSpc>
              <a:spcPct val="90000"/>
            </a:lnSpc>
            <a:spcBef>
              <a:spcPct val="0"/>
            </a:spcBef>
            <a:spcAft>
              <a:spcPct val="15000"/>
            </a:spcAft>
            <a:buChar char="•"/>
          </a:pPr>
          <a:r>
            <a:rPr lang="it-IT" sz="2100" kern="1200" dirty="0"/>
            <a:t>Pattern, schemi di percezione, comprensione, valutazione, trattamento.</a:t>
          </a:r>
          <a:endParaRPr lang="en-GB" sz="2100" kern="1200" dirty="0"/>
        </a:p>
      </dsp:txBody>
      <dsp:txXfrm>
        <a:off x="0" y="3287834"/>
        <a:ext cx="8229600" cy="1190700"/>
      </dsp:txXfrm>
    </dsp:sp>
    <dsp:sp modelId="{CE2A82EB-A6D8-4F80-B884-72D7A6987512}">
      <dsp:nvSpPr>
        <dsp:cNvPr id="0" name=""/>
        <dsp:cNvSpPr/>
      </dsp:nvSpPr>
      <dsp:spPr>
        <a:xfrm>
          <a:off x="411480" y="2977874"/>
          <a:ext cx="5760720"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33450">
            <a:lnSpc>
              <a:spcPct val="90000"/>
            </a:lnSpc>
            <a:spcBef>
              <a:spcPct val="0"/>
            </a:spcBef>
            <a:spcAft>
              <a:spcPct val="35000"/>
            </a:spcAft>
            <a:buNone/>
          </a:pPr>
          <a:r>
            <a:rPr lang="it-IT" sz="2100" kern="1200" dirty="0"/>
            <a:t>MODELLI ESPLICATIVI</a:t>
          </a:r>
          <a:endParaRPr lang="en-GB" sz="2100" kern="1200" dirty="0"/>
        </a:p>
      </dsp:txBody>
      <dsp:txXfrm>
        <a:off x="441742" y="3008136"/>
        <a:ext cx="5700196" cy="5593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2C4D7-622F-4604-AA76-659B911C8657}">
      <dsp:nvSpPr>
        <dsp:cNvPr id="0" name=""/>
        <dsp:cNvSpPr/>
      </dsp:nvSpPr>
      <dsp:spPr>
        <a:xfrm>
          <a:off x="92089" y="1401356"/>
          <a:ext cx="3600402" cy="3604650"/>
        </a:xfrm>
        <a:prstGeom prst="blockArc">
          <a:avLst>
            <a:gd name="adj1" fmla="val 14355711"/>
            <a:gd name="adj2" fmla="val 18044279"/>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8A23F0-C9FE-4CE0-999F-FED6FB750F65}">
      <dsp:nvSpPr>
        <dsp:cNvPr id="0" name=""/>
        <dsp:cNvSpPr/>
      </dsp:nvSpPr>
      <dsp:spPr>
        <a:xfrm>
          <a:off x="775159" y="-455344"/>
          <a:ext cx="6050659" cy="6050659"/>
        </a:xfrm>
        <a:prstGeom prst="blockArc">
          <a:avLst>
            <a:gd name="adj1" fmla="val 709956"/>
            <a:gd name="adj2" fmla="val 11509956"/>
            <a:gd name="adj3" fmla="val 267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C4736B-D313-43DF-88F9-E314A7E1D4FC}">
      <dsp:nvSpPr>
        <dsp:cNvPr id="0" name=""/>
        <dsp:cNvSpPr/>
      </dsp:nvSpPr>
      <dsp:spPr>
        <a:xfrm>
          <a:off x="3317338" y="1794814"/>
          <a:ext cx="3482283" cy="3482283"/>
        </a:xfrm>
        <a:prstGeom prst="blockArc">
          <a:avLst>
            <a:gd name="adj1" fmla="val 17513840"/>
            <a:gd name="adj2" fmla="val 20879381"/>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685A11-3E22-43E1-86AD-4BBB84F2BB5A}">
      <dsp:nvSpPr>
        <dsp:cNvPr id="0" name=""/>
        <dsp:cNvSpPr/>
      </dsp:nvSpPr>
      <dsp:spPr>
        <a:xfrm>
          <a:off x="2414003" y="943585"/>
          <a:ext cx="3482283" cy="3482283"/>
        </a:xfrm>
        <a:prstGeom prst="blockArc">
          <a:avLst>
            <a:gd name="adj1" fmla="val 12317974"/>
            <a:gd name="adj2" fmla="val 20082037"/>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A8EA99-E76C-4FF1-A847-64940DC802AD}">
      <dsp:nvSpPr>
        <dsp:cNvPr id="0" name=""/>
        <dsp:cNvSpPr/>
      </dsp:nvSpPr>
      <dsp:spPr>
        <a:xfrm>
          <a:off x="2880315" y="1944226"/>
          <a:ext cx="1603325" cy="16033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it-IT" sz="1600" kern="1200" dirty="0"/>
            <a:t>SPAZIO</a:t>
          </a:r>
        </a:p>
        <a:p>
          <a:pPr marL="0" lvl="0" indent="0" algn="ctr" defTabSz="711200">
            <a:lnSpc>
              <a:spcPct val="90000"/>
            </a:lnSpc>
            <a:spcBef>
              <a:spcPct val="0"/>
            </a:spcBef>
            <a:spcAft>
              <a:spcPct val="35000"/>
            </a:spcAft>
            <a:buNone/>
          </a:pPr>
          <a:r>
            <a:rPr lang="it-IT" sz="1600" kern="1200" dirty="0"/>
            <a:t>SIMBOLICO </a:t>
          </a:r>
        </a:p>
        <a:p>
          <a:pPr marL="0" lvl="0" indent="0" algn="ctr" defTabSz="711200">
            <a:lnSpc>
              <a:spcPct val="90000"/>
            </a:lnSpc>
            <a:spcBef>
              <a:spcPct val="0"/>
            </a:spcBef>
            <a:spcAft>
              <a:spcPct val="35000"/>
            </a:spcAft>
            <a:buNone/>
          </a:pPr>
          <a:r>
            <a:rPr lang="it-IT" sz="1600" kern="1200" dirty="0"/>
            <a:t>D’INCONTRO</a:t>
          </a:r>
        </a:p>
      </dsp:txBody>
      <dsp:txXfrm>
        <a:off x="3115117" y="2179028"/>
        <a:ext cx="1133721" cy="1133721"/>
      </dsp:txXfrm>
    </dsp:sp>
    <dsp:sp modelId="{6A7211CE-7E7C-4D02-9734-B4FE3F3EC0D3}">
      <dsp:nvSpPr>
        <dsp:cNvPr id="0" name=""/>
        <dsp:cNvSpPr/>
      </dsp:nvSpPr>
      <dsp:spPr>
        <a:xfrm>
          <a:off x="1954562" y="1396751"/>
          <a:ext cx="1325940" cy="11223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it-IT" sz="2400" kern="1200" dirty="0"/>
            <a:t>TESTO</a:t>
          </a:r>
        </a:p>
      </dsp:txBody>
      <dsp:txXfrm>
        <a:off x="2148741" y="1561112"/>
        <a:ext cx="937582" cy="793605"/>
      </dsp:txXfrm>
    </dsp:sp>
    <dsp:sp modelId="{7741097D-862A-442C-BA5D-A8AB55153E2F}">
      <dsp:nvSpPr>
        <dsp:cNvPr id="0" name=""/>
        <dsp:cNvSpPr/>
      </dsp:nvSpPr>
      <dsp:spPr>
        <a:xfrm>
          <a:off x="3682744" y="1396756"/>
          <a:ext cx="4020032" cy="11223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it-IT" sz="2400" kern="1200" dirty="0"/>
            <a:t>DESTINATARI</a:t>
          </a:r>
          <a:r>
            <a:rPr lang="it-IT" sz="1000" kern="1200" dirty="0"/>
            <a:t> </a:t>
          </a:r>
        </a:p>
      </dsp:txBody>
      <dsp:txXfrm>
        <a:off x="4271464" y="1561117"/>
        <a:ext cx="2842592" cy="793605"/>
      </dsp:txXfrm>
    </dsp:sp>
    <dsp:sp modelId="{71BB61C3-2F5B-4790-8795-AFBC8D3507D6}">
      <dsp:nvSpPr>
        <dsp:cNvPr id="0" name=""/>
        <dsp:cNvSpPr/>
      </dsp:nvSpPr>
      <dsp:spPr>
        <a:xfrm>
          <a:off x="5266935" y="2620889"/>
          <a:ext cx="2910106" cy="11223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it-IT" sz="1400" kern="1200" dirty="0"/>
            <a:t>TESTO COME MODELLO PER LA COSTRUZIONE </a:t>
          </a:r>
          <a:r>
            <a:rPr lang="it-IT" sz="1400" kern="1200" dirty="0" err="1"/>
            <a:t>DI</a:t>
          </a:r>
          <a:r>
            <a:rPr lang="it-IT" sz="1400" kern="1200" dirty="0"/>
            <a:t> UNA </a:t>
          </a:r>
          <a:r>
            <a:rPr lang="it-IT" sz="1400" kern="1200" dirty="0" err="1"/>
            <a:t>REALTà</a:t>
          </a:r>
          <a:r>
            <a:rPr lang="it-IT" sz="1400" kern="1200" dirty="0"/>
            <a:t> SOCIALE </a:t>
          </a:r>
        </a:p>
      </dsp:txBody>
      <dsp:txXfrm>
        <a:off x="5693110" y="2785250"/>
        <a:ext cx="2057756" cy="793605"/>
      </dsp:txXfrm>
    </dsp:sp>
    <dsp:sp modelId="{0EF02880-6AAA-4D50-9E24-E8C1902CF3A2}">
      <dsp:nvSpPr>
        <dsp:cNvPr id="0" name=""/>
        <dsp:cNvSpPr/>
      </dsp:nvSpPr>
      <dsp:spPr>
        <a:xfrm>
          <a:off x="0" y="1582976"/>
          <a:ext cx="1757980" cy="7498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it-IT" sz="2400" kern="1200" dirty="0"/>
            <a:t>AUTORE</a:t>
          </a:r>
        </a:p>
      </dsp:txBody>
      <dsp:txXfrm>
        <a:off x="257450" y="1692794"/>
        <a:ext cx="1243080" cy="5302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B71BF-4639-4058-AC5F-0BE6965EDCBE}">
      <dsp:nvSpPr>
        <dsp:cNvPr id="0" name=""/>
        <dsp:cNvSpPr/>
      </dsp:nvSpPr>
      <dsp:spPr>
        <a:xfrm>
          <a:off x="2258952" y="299553"/>
          <a:ext cx="3871150" cy="3871150"/>
        </a:xfrm>
        <a:prstGeom prst="pie">
          <a:avLst>
            <a:gd name="adj1" fmla="val 16200000"/>
            <a:gd name="adj2" fmla="val 1800000"/>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it-IT" sz="1800" kern="1200"/>
            <a:t>STATUTO PSICOLOGICO DEL REDATTORE</a:t>
          </a:r>
          <a:endParaRPr lang="it-IT" sz="1800" kern="1200" dirty="0"/>
        </a:p>
      </dsp:txBody>
      <dsp:txXfrm>
        <a:off x="4299140" y="1119868"/>
        <a:ext cx="1382553" cy="1152128"/>
      </dsp:txXfrm>
    </dsp:sp>
    <dsp:sp modelId="{5AEFDB65-8003-4EFB-B8DC-72A49ED7F732}">
      <dsp:nvSpPr>
        <dsp:cNvPr id="0" name=""/>
        <dsp:cNvSpPr/>
      </dsp:nvSpPr>
      <dsp:spPr>
        <a:xfrm>
          <a:off x="2179224" y="437808"/>
          <a:ext cx="3871150" cy="3871150"/>
        </a:xfrm>
        <a:prstGeom prst="pie">
          <a:avLst>
            <a:gd name="adj1" fmla="val 1800000"/>
            <a:gd name="adj2" fmla="val 900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it-IT" sz="1800" kern="1200" dirty="0"/>
            <a:t>STATUTO TESTUALE =</a:t>
          </a:r>
        </a:p>
        <a:p>
          <a:pPr marL="0" lvl="0" indent="0" algn="ctr" defTabSz="800100">
            <a:lnSpc>
              <a:spcPct val="90000"/>
            </a:lnSpc>
            <a:spcBef>
              <a:spcPct val="0"/>
            </a:spcBef>
            <a:spcAft>
              <a:spcPct val="35000"/>
            </a:spcAft>
            <a:buNone/>
          </a:pPr>
          <a:r>
            <a:rPr lang="it-IT" sz="1800" kern="1200" dirty="0"/>
            <a:t>FORMA LETTERARIA SCELTA</a:t>
          </a:r>
        </a:p>
      </dsp:txBody>
      <dsp:txXfrm>
        <a:off x="3100927" y="2949447"/>
        <a:ext cx="2073830" cy="1013872"/>
      </dsp:txXfrm>
    </dsp:sp>
    <dsp:sp modelId="{A73D91D9-274C-4970-B685-F5BEC8274273}">
      <dsp:nvSpPr>
        <dsp:cNvPr id="0" name=""/>
        <dsp:cNvSpPr/>
      </dsp:nvSpPr>
      <dsp:spPr>
        <a:xfrm>
          <a:off x="2135112" y="249073"/>
          <a:ext cx="3871150" cy="3871150"/>
        </a:xfrm>
        <a:prstGeom prst="pie">
          <a:avLst>
            <a:gd name="adj1" fmla="val 9000000"/>
            <a:gd name="adj2" fmla="val 16200000"/>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it-IT" sz="1800" kern="1200"/>
            <a:t>STATUTO SOCIALE DEL REDATTORE</a:t>
          </a:r>
          <a:endParaRPr lang="it-IT" sz="1800" kern="1200" dirty="0"/>
        </a:p>
      </dsp:txBody>
      <dsp:txXfrm>
        <a:off x="2583520" y="1069388"/>
        <a:ext cx="1382553" cy="1152128"/>
      </dsp:txXfrm>
    </dsp:sp>
    <dsp:sp modelId="{713CD8DD-2C2A-4B24-93C2-40037259F6C1}">
      <dsp:nvSpPr>
        <dsp:cNvPr id="0" name=""/>
        <dsp:cNvSpPr/>
      </dsp:nvSpPr>
      <dsp:spPr>
        <a:xfrm>
          <a:off x="2019629" y="59910"/>
          <a:ext cx="4350435" cy="4350435"/>
        </a:xfrm>
        <a:prstGeom prst="circularArrow">
          <a:avLst>
            <a:gd name="adj1" fmla="val 5085"/>
            <a:gd name="adj2" fmla="val 327528"/>
            <a:gd name="adj3" fmla="val 1472472"/>
            <a:gd name="adj4" fmla="val 16199432"/>
            <a:gd name="adj5" fmla="val 5932"/>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 modelId="{3D6FB884-62B5-460A-9EA8-A6779C119F6E}">
      <dsp:nvSpPr>
        <dsp:cNvPr id="0" name=""/>
        <dsp:cNvSpPr/>
      </dsp:nvSpPr>
      <dsp:spPr>
        <a:xfrm>
          <a:off x="1939582" y="197921"/>
          <a:ext cx="4350435" cy="4350435"/>
        </a:xfrm>
        <a:prstGeom prst="circularArrow">
          <a:avLst>
            <a:gd name="adj1" fmla="val 5085"/>
            <a:gd name="adj2" fmla="val 327528"/>
            <a:gd name="adj3" fmla="val 8671970"/>
            <a:gd name="adj4" fmla="val 1800502"/>
            <a:gd name="adj5" fmla="val 5932"/>
          </a:avLst>
        </a:prstGeom>
        <a:solidFill>
          <a:srgbClr val="00B050"/>
        </a:solidFill>
        <a:ln>
          <a:solidFill>
            <a:srgbClr val="00B050"/>
          </a:solidFill>
        </a:ln>
        <a:effectLst/>
      </dsp:spPr>
      <dsp:style>
        <a:lnRef idx="0">
          <a:scrgbClr r="0" g="0" b="0"/>
        </a:lnRef>
        <a:fillRef idx="1">
          <a:scrgbClr r="0" g="0" b="0"/>
        </a:fillRef>
        <a:effectRef idx="0">
          <a:scrgbClr r="0" g="0" b="0"/>
        </a:effectRef>
        <a:fontRef idx="minor">
          <a:schemeClr val="lt1"/>
        </a:fontRef>
      </dsp:style>
    </dsp:sp>
    <dsp:sp modelId="{FDC1A7FA-F0FB-478B-856A-4502185C0B86}">
      <dsp:nvSpPr>
        <dsp:cNvPr id="0" name=""/>
        <dsp:cNvSpPr/>
      </dsp:nvSpPr>
      <dsp:spPr>
        <a:xfrm>
          <a:off x="1895150" y="9430"/>
          <a:ext cx="4350435" cy="4350435"/>
        </a:xfrm>
        <a:prstGeom prst="circularArrow">
          <a:avLst>
            <a:gd name="adj1" fmla="val 5085"/>
            <a:gd name="adj2" fmla="val 327528"/>
            <a:gd name="adj3" fmla="val 15873039"/>
            <a:gd name="adj4" fmla="val 9000000"/>
            <a:gd name="adj5" fmla="val 5932"/>
          </a:avLst>
        </a:prstGeom>
        <a:gradFill rotWithShape="0">
          <a:gsLst>
            <a:gs pos="0">
              <a:srgbClr val="000000"/>
            </a:gs>
            <a:gs pos="20000">
              <a:srgbClr val="000040"/>
            </a:gs>
            <a:gs pos="50000">
              <a:srgbClr val="400040"/>
            </a:gs>
            <a:gs pos="75000">
              <a:srgbClr val="8F0040"/>
            </a:gs>
            <a:gs pos="89999">
              <a:srgbClr val="F27300"/>
            </a:gs>
            <a:gs pos="100000">
              <a:srgbClr val="FFBF00"/>
            </a:gs>
          </a:gsLst>
          <a:lin ang="5400000" scaled="0"/>
        </a:gra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9B780B-54D0-450F-AC52-B147A2BE1F78}" type="datetimeFigureOut">
              <a:rPr lang="it-IT" smtClean="0"/>
              <a:pPr/>
              <a:t>17/04/2024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5DB493-1653-45B2-B2BB-5544FC1534FB}"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5"/>
          </p:nvPr>
        </p:nvSpPr>
        <p:spPr/>
        <p:txBody>
          <a:bodyPr/>
          <a:lstStyle/>
          <a:p>
            <a:fld id="{3B5DB493-1653-45B2-B2BB-5544FC1534FB}" type="slidenum">
              <a:rPr lang="it-IT" smtClean="0"/>
              <a:pPr/>
              <a:t>10</a:t>
            </a:fld>
            <a:endParaRPr lang="it-IT"/>
          </a:p>
        </p:txBody>
      </p:sp>
    </p:spTree>
    <p:extLst>
      <p:ext uri="{BB962C8B-B14F-4D97-AF65-F5344CB8AC3E}">
        <p14:creationId xmlns:p14="http://schemas.microsoft.com/office/powerpoint/2010/main" val="71711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a:t>Per le note di metodo si rimanda a </a:t>
            </a:r>
            <a:r>
              <a:rPr lang="it-IT" cap="small" dirty="0"/>
              <a:t>G. Bellia</a:t>
            </a:r>
            <a:r>
              <a:rPr lang="it-IT" dirty="0"/>
              <a:t>, </a:t>
            </a:r>
            <a:r>
              <a:rPr lang="it-IT" i="1" dirty="0"/>
              <a:t>Il libro del </a:t>
            </a:r>
            <a:r>
              <a:rPr lang="it-IT" i="1" dirty="0" err="1"/>
              <a:t>Quoelet</a:t>
            </a:r>
            <a:r>
              <a:rPr lang="it-IT" i="1" dirty="0"/>
              <a:t> e il suo contesto storico antropologico</a:t>
            </a:r>
            <a:r>
              <a:rPr lang="it-IT" dirty="0"/>
              <a:t>, in </a:t>
            </a:r>
            <a:r>
              <a:rPr lang="it-IT" cap="small" dirty="0"/>
              <a:t>G. Bellia - A. </a:t>
            </a:r>
            <a:r>
              <a:rPr lang="it-IT" cap="small" dirty="0" err="1"/>
              <a:t>Passaro</a:t>
            </a:r>
            <a:r>
              <a:rPr lang="it-IT" dirty="0"/>
              <a:t> (</a:t>
            </a:r>
            <a:r>
              <a:rPr lang="it-IT" dirty="0" err="1"/>
              <a:t>edd</a:t>
            </a:r>
            <a:r>
              <a:rPr lang="it-IT" dirty="0"/>
              <a:t>.), </a:t>
            </a:r>
            <a:r>
              <a:rPr lang="it-IT" i="1" dirty="0"/>
              <a:t>Il libro del </a:t>
            </a:r>
            <a:r>
              <a:rPr lang="it-IT" i="1" dirty="0" err="1"/>
              <a:t>Qohelet</a:t>
            </a:r>
            <a:r>
              <a:rPr lang="it-IT" i="1" dirty="0"/>
              <a:t>. Tradizione, redazione, teologia</a:t>
            </a:r>
            <a:r>
              <a:rPr lang="it-IT" dirty="0"/>
              <a:t>, Ed. Paoline, Milano 2001, 171-216,180; </a:t>
            </a:r>
            <a:r>
              <a:rPr lang="it-IT" cap="small" dirty="0"/>
              <a:t>G. Bellia,</a:t>
            </a:r>
            <a:r>
              <a:rPr lang="it-IT" dirty="0"/>
              <a:t> </a:t>
            </a:r>
            <a:r>
              <a:rPr lang="it-IT" i="1" dirty="0"/>
              <a:t>Proverbi: una lettura </a:t>
            </a:r>
            <a:r>
              <a:rPr lang="it-IT" i="1" dirty="0" err="1"/>
              <a:t>storico-antropologica</a:t>
            </a:r>
            <a:r>
              <a:rPr lang="it-IT" dirty="0"/>
              <a:t>, in </a:t>
            </a:r>
            <a:r>
              <a:rPr lang="it-IT" cap="small" dirty="0"/>
              <a:t>G. Bellia - A. </a:t>
            </a:r>
            <a:r>
              <a:rPr lang="it-IT" cap="small" dirty="0" err="1"/>
              <a:t>Passaro</a:t>
            </a:r>
            <a:r>
              <a:rPr lang="it-IT" dirty="0"/>
              <a:t>, </a:t>
            </a:r>
            <a:r>
              <a:rPr lang="it-IT" i="1" dirty="0"/>
              <a:t>Il libro dei Proverbi. Tradizione, redazione, teologia</a:t>
            </a:r>
            <a:r>
              <a:rPr lang="it-IT" dirty="0"/>
              <a:t>, Piemme, Casale Monferrato 1999, 56-63.</a:t>
            </a:r>
            <a:r>
              <a:rPr lang="it-IT" i="1" dirty="0"/>
              <a:t> </a:t>
            </a:r>
            <a:r>
              <a:rPr lang="it-IT" dirty="0"/>
              <a:t> </a:t>
            </a:r>
          </a:p>
          <a:p>
            <a:endParaRPr lang="it-IT" dirty="0"/>
          </a:p>
        </p:txBody>
      </p:sp>
      <p:sp>
        <p:nvSpPr>
          <p:cNvPr id="4" name="Segnaposto numero diapositiva 3"/>
          <p:cNvSpPr>
            <a:spLocks noGrp="1"/>
          </p:cNvSpPr>
          <p:nvPr>
            <p:ph type="sldNum" sz="quarter" idx="10"/>
          </p:nvPr>
        </p:nvSpPr>
        <p:spPr/>
        <p:txBody>
          <a:bodyPr/>
          <a:lstStyle/>
          <a:p>
            <a:fld id="{3B5DB493-1653-45B2-B2BB-5544FC1534FB}" type="slidenum">
              <a:rPr lang="it-IT" smtClean="0"/>
              <a:pPr/>
              <a:t>11</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Si tratta di una lettura certamente pertinente ma che forse non riesce ad abbracciare pienamente la singolare natura dei testi sacri e del principio</a:t>
            </a:r>
            <a:r>
              <a:rPr lang="it-IT" baseline="0" dirty="0"/>
              <a:t> d’ispirazione ad essi soggiacente. Per cui si può affermare che molte volte la Scrittura dice ciò che non sa. Vive in essa una particolare estensività ed espansione che supera il lettore supposto.  </a:t>
            </a:r>
            <a:endParaRPr lang="it-IT" dirty="0"/>
          </a:p>
        </p:txBody>
      </p:sp>
      <p:sp>
        <p:nvSpPr>
          <p:cNvPr id="4" name="Segnaposto numero diapositiva 3"/>
          <p:cNvSpPr>
            <a:spLocks noGrp="1"/>
          </p:cNvSpPr>
          <p:nvPr>
            <p:ph type="sldNum" sz="quarter" idx="10"/>
          </p:nvPr>
        </p:nvSpPr>
        <p:spPr/>
        <p:txBody>
          <a:bodyPr/>
          <a:lstStyle/>
          <a:p>
            <a:fld id="{3B5DB493-1653-45B2-B2BB-5544FC1534FB}" type="slidenum">
              <a:rPr lang="it-IT" smtClean="0"/>
              <a:pPr/>
              <a:t>25</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361FD7CE-B744-4892-8B54-9455A7BFFC8C}" type="datetimeFigureOut">
              <a:rPr lang="it-IT" smtClean="0"/>
              <a:pPr/>
              <a:t>17/04/2024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56638B3-8A65-490B-9683-2A4731B20D64}"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FD7CE-B744-4892-8B54-9455A7BFFC8C}" type="datetimeFigureOut">
              <a:rPr lang="it-IT" smtClean="0"/>
              <a:pPr/>
              <a:t>17/04/2024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638B3-8A65-490B-9683-2A4731B20D64}"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35.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 Id="rId5" Type="http://schemas.openxmlformats.org/officeDocument/2006/relationships/image" Target="../media/image24.jpg"/><Relationship Id="rId4" Type="http://schemas.openxmlformats.org/officeDocument/2006/relationships/image" Target="../media/image23.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258132"/>
            <a:ext cx="7772400" cy="1470025"/>
          </a:xfrm>
          <a:blipFill>
            <a:blip r:embed="rId2" cstate="print"/>
            <a:tile tx="0" ty="0" sx="100000" sy="100000" flip="none" algn="tl"/>
          </a:blipFill>
        </p:spPr>
        <p:txBody>
          <a:bodyPr/>
          <a:lstStyle/>
          <a:p>
            <a:r>
              <a:rPr lang="it-IT" b="1" dirty="0"/>
              <a:t>Il Contesto umano della </a:t>
            </a:r>
            <a:br>
              <a:rPr lang="it-IT" b="1" dirty="0"/>
            </a:br>
            <a:r>
              <a:rPr lang="it-IT" b="1" dirty="0"/>
              <a:t>Parola</a:t>
            </a:r>
          </a:p>
        </p:txBody>
      </p:sp>
      <p:sp>
        <p:nvSpPr>
          <p:cNvPr id="3" name="Sottotitolo 2"/>
          <p:cNvSpPr>
            <a:spLocks noGrp="1"/>
          </p:cNvSpPr>
          <p:nvPr>
            <p:ph type="subTitle" idx="1"/>
          </p:nvPr>
        </p:nvSpPr>
        <p:spPr/>
        <p:txBody>
          <a:bodyPr/>
          <a:lstStyle/>
          <a:p>
            <a:r>
              <a:rPr lang="it-IT" i="1" dirty="0">
                <a:solidFill>
                  <a:schemeClr val="tx1"/>
                </a:solidFill>
              </a:rPr>
              <a:t>Il contributo dell’antropologia in vista di un metodo storico antropologico</a:t>
            </a:r>
          </a:p>
        </p:txBody>
      </p:sp>
      <p:pic>
        <p:nvPicPr>
          <p:cNvPr id="5" name="Immagine 4">
            <a:extLst>
              <a:ext uri="{FF2B5EF4-FFF2-40B4-BE49-F238E27FC236}">
                <a16:creationId xmlns:a16="http://schemas.microsoft.com/office/drawing/2014/main" id="{CCA9BDF5-723A-4656-8826-8E0FDE200C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1230" y="187324"/>
            <a:ext cx="2381250" cy="1800225"/>
          </a:xfrm>
          <a:prstGeom prst="rect">
            <a:avLst/>
          </a:prstGeom>
        </p:spPr>
      </p:pic>
      <p:sp>
        <p:nvSpPr>
          <p:cNvPr id="6" name="CasellaDiTesto 5">
            <a:extLst>
              <a:ext uri="{FF2B5EF4-FFF2-40B4-BE49-F238E27FC236}">
                <a16:creationId xmlns:a16="http://schemas.microsoft.com/office/drawing/2014/main" id="{0A173EB7-E65B-4BDB-A337-F69BA83CABE6}"/>
              </a:ext>
            </a:extLst>
          </p:cNvPr>
          <p:cNvSpPr txBox="1"/>
          <p:nvPr/>
        </p:nvSpPr>
        <p:spPr>
          <a:xfrm flipH="1">
            <a:off x="1547664" y="5483781"/>
            <a:ext cx="5904656" cy="1200329"/>
          </a:xfrm>
          <a:prstGeom prst="rect">
            <a:avLst/>
          </a:prstGeom>
          <a:noFill/>
        </p:spPr>
        <p:txBody>
          <a:bodyPr wrap="square" rtlCol="0">
            <a:spAutoFit/>
          </a:bodyPr>
          <a:lstStyle/>
          <a:p>
            <a:r>
              <a:rPr lang="it-IT" dirty="0"/>
              <a:t>Dipartimento Biblico Facoltà Teologica Pugliese</a:t>
            </a:r>
          </a:p>
          <a:p>
            <a:r>
              <a:rPr lang="it-IT" dirty="0"/>
              <a:t>Interpretare la Bibbia: ricchezza o confusione? La Parola di Dio tra le parole umane.</a:t>
            </a:r>
          </a:p>
          <a:p>
            <a:r>
              <a:rPr lang="it-IT" dirty="0"/>
              <a:t>12 novembre 2021</a:t>
            </a:r>
            <a:endParaRPr lang="en-GB" dirty="0"/>
          </a:p>
        </p:txBody>
      </p:sp>
      <p:pic>
        <p:nvPicPr>
          <p:cNvPr id="7" name="Immagine 6">
            <a:extLst>
              <a:ext uri="{FF2B5EF4-FFF2-40B4-BE49-F238E27FC236}">
                <a16:creationId xmlns:a16="http://schemas.microsoft.com/office/drawing/2014/main" id="{1D7987E8-6304-4BD3-9CB0-1CA344CB3D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520" y="108743"/>
            <a:ext cx="3333750" cy="13239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476672"/>
            <a:ext cx="8147248" cy="6120680"/>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2500"/>
          </a:bodyPr>
          <a:lstStyle/>
          <a:p>
            <a:pPr algn="just"/>
            <a:r>
              <a:rPr lang="it-IT" dirty="0"/>
              <a:t>Andrebbe forse ulteriormente precisato, sulla scorta delle riflessioni di Riviere, che l’antropologia è il “</a:t>
            </a:r>
            <a:r>
              <a:rPr lang="it-IT" b="1" dirty="0"/>
              <a:t>sapere della differenza</a:t>
            </a:r>
            <a:r>
              <a:rPr lang="it-IT" dirty="0"/>
              <a:t>”, che mette in connessione la </a:t>
            </a:r>
            <a:r>
              <a:rPr lang="it-IT" b="1" dirty="0"/>
              <a:t>pluralità </a:t>
            </a:r>
            <a:r>
              <a:rPr lang="it-IT" dirty="0"/>
              <a:t>con la </a:t>
            </a:r>
            <a:r>
              <a:rPr lang="it-IT" b="1" dirty="0"/>
              <a:t>diversità </a:t>
            </a:r>
            <a:r>
              <a:rPr lang="it-IT" sz="1200" dirty="0"/>
              <a:t>(</a:t>
            </a:r>
            <a:r>
              <a:rPr lang="it-IT" sz="2000" dirty="0" err="1"/>
              <a:t>cf</a:t>
            </a:r>
            <a:r>
              <a:rPr lang="it-IT" sz="2000" dirty="0"/>
              <a:t>. C. Riviere, </a:t>
            </a:r>
            <a:r>
              <a:rPr lang="it-IT" sz="2000" i="1" dirty="0"/>
              <a:t>Introduzione all’antropologia</a:t>
            </a:r>
            <a:r>
              <a:rPr lang="it-IT" sz="2000" dirty="0"/>
              <a:t>, Il Mulino, Bologna 1998, 16-17)</a:t>
            </a:r>
          </a:p>
          <a:p>
            <a:pPr algn="just">
              <a:buNone/>
            </a:pPr>
            <a:endParaRPr lang="it-IT" sz="1100" dirty="0"/>
          </a:p>
          <a:p>
            <a:pPr algn="just"/>
            <a:r>
              <a:rPr lang="it-IT" dirty="0"/>
              <a:t>Essa coinvolge </a:t>
            </a:r>
            <a:r>
              <a:rPr lang="it-IT" b="1" dirty="0"/>
              <a:t>l’ALTERITA’</a:t>
            </a:r>
            <a:r>
              <a:rPr lang="it-IT" dirty="0"/>
              <a:t> e la </a:t>
            </a:r>
            <a:r>
              <a:rPr lang="it-IT" b="1" dirty="0"/>
              <a:t>RELAZIONALITA’.</a:t>
            </a:r>
          </a:p>
          <a:p>
            <a:pPr algn="just">
              <a:buNone/>
            </a:pPr>
            <a:r>
              <a:rPr lang="it-IT" b="1" dirty="0"/>
              <a:t> </a:t>
            </a:r>
          </a:p>
          <a:p>
            <a:pPr algn="just"/>
            <a:r>
              <a:rPr lang="it-IT" dirty="0"/>
              <a:t>Ed è quindi </a:t>
            </a:r>
            <a:r>
              <a:rPr lang="it-IT" b="1" dirty="0"/>
              <a:t>STORIA</a:t>
            </a:r>
            <a:r>
              <a:rPr lang="it-IT" dirty="0"/>
              <a:t>, poiché “discorso che parla degli altri” (</a:t>
            </a:r>
            <a:r>
              <a:rPr lang="it-IT" sz="2200" dirty="0"/>
              <a:t>Kilani, </a:t>
            </a:r>
            <a:r>
              <a:rPr lang="it-IT" sz="2200" i="1" dirty="0"/>
              <a:t>L’invenzione dell’altro</a:t>
            </a:r>
            <a:r>
              <a:rPr lang="it-IT" sz="2200" dirty="0"/>
              <a:t>, Dedalo, Bari 1997, 267) </a:t>
            </a:r>
            <a:r>
              <a:rPr lang="it-IT" dirty="0"/>
              <a:t>ed è potenzialmente </a:t>
            </a:r>
            <a:r>
              <a:rPr lang="it-IT" b="1" dirty="0"/>
              <a:t>INTERSCIENZA</a:t>
            </a:r>
            <a:r>
              <a:rPr lang="it-IT" dirty="0"/>
              <a:t>, come intuito da Braudel e la scuola degli Annales.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lstStyle/>
          <a:p>
            <a:r>
              <a:rPr lang="it-IT" i="1" dirty="0"/>
              <a:t>Un primo bilancio</a:t>
            </a:r>
          </a:p>
        </p:txBody>
      </p:sp>
      <p:sp>
        <p:nvSpPr>
          <p:cNvPr id="3" name="Segnaposto contenuto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2500" lnSpcReduction="10000"/>
          </a:bodyPr>
          <a:lstStyle/>
          <a:p>
            <a:pPr algn="just"/>
            <a:r>
              <a:rPr lang="it-IT" dirty="0"/>
              <a:t>Oggi si riscontra una comprensione meno settoriale e superficiale dei dati biblici disponibili.</a:t>
            </a:r>
          </a:p>
          <a:p>
            <a:pPr algn="just"/>
            <a:r>
              <a:rPr lang="it-IT" dirty="0"/>
              <a:t>E’ stata rivalutata ogni produzione antropica, dall’archeologia alla cultura materiale e si riesce a delineare un quadro geo-storico più attendibile del tempo di Gesù. </a:t>
            </a:r>
          </a:p>
          <a:p>
            <a:pPr algn="just"/>
            <a:r>
              <a:rPr lang="it-IT" dirty="0"/>
              <a:t>Ma come si è giunti a tutto ciò? Dove questa sensibilità interdisciplinare ha trovato un suo decisivo impulso? Quali sono state le decisive mediazioni?</a:t>
            </a:r>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332656"/>
            <a:ext cx="8219256" cy="6192688"/>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47500" lnSpcReduction="20000"/>
          </a:bodyPr>
          <a:lstStyle/>
          <a:p>
            <a:r>
              <a:rPr lang="it-IT" sz="4200" b="1" dirty="0"/>
              <a:t>DUE DECISIVE MEDIAZIONI</a:t>
            </a:r>
          </a:p>
          <a:p>
            <a:endParaRPr lang="it-IT" sz="4200" dirty="0"/>
          </a:p>
          <a:p>
            <a:pPr algn="just">
              <a:buNone/>
            </a:pPr>
            <a:r>
              <a:rPr lang="it-IT" sz="4200" dirty="0"/>
              <a:t>1)  La riscoperta della </a:t>
            </a:r>
            <a:r>
              <a:rPr lang="it-IT" sz="4200" b="1" dirty="0"/>
              <a:t>collaborazione tra storia e scienze sociali </a:t>
            </a:r>
            <a:r>
              <a:rPr lang="it-IT" sz="4200" dirty="0"/>
              <a:t>(</a:t>
            </a:r>
            <a:r>
              <a:rPr lang="it-IT" sz="4200" i="1" dirty="0"/>
              <a:t>primo step</a:t>
            </a:r>
            <a:r>
              <a:rPr lang="it-IT" sz="4200" dirty="0"/>
              <a:t>), con la novità metodologica suggerita dalla scuole degli </a:t>
            </a:r>
            <a:r>
              <a:rPr lang="it-IT" sz="4200" i="1" dirty="0"/>
              <a:t>Annales </a:t>
            </a:r>
            <a:r>
              <a:rPr lang="it-IT" sz="4200" dirty="0"/>
              <a:t>e per quanto riguarda le scienze sociali grazie al contributo di autori come Max Weber.</a:t>
            </a:r>
          </a:p>
          <a:p>
            <a:pPr algn="just">
              <a:buNone/>
            </a:pPr>
            <a:r>
              <a:rPr lang="it-IT" sz="4200" b="1" dirty="0"/>
              <a:t>2) La scuola degli </a:t>
            </a:r>
            <a:r>
              <a:rPr lang="it-IT" sz="4200" b="1" i="1" dirty="0"/>
              <a:t>Annales</a:t>
            </a:r>
            <a:r>
              <a:rPr lang="it-IT" sz="4200" dirty="0"/>
              <a:t>. Si tratta di un gruppo di storici e ricercatori di area francofona che a partire dalla metà del Novecento avvertì la necessità di far dialogare diversi saperi e discipline, favorendo una comunicazione e </a:t>
            </a:r>
            <a:r>
              <a:rPr lang="it-IT" sz="4200" b="1" dirty="0"/>
              <a:t>collaborazione interdisciplinare</a:t>
            </a:r>
            <a:r>
              <a:rPr lang="it-IT" sz="4200" dirty="0"/>
              <a:t> fino a quel momento poco presente.</a:t>
            </a:r>
          </a:p>
          <a:p>
            <a:pPr>
              <a:buNone/>
            </a:pPr>
            <a:r>
              <a:rPr lang="it-IT" sz="4200" dirty="0"/>
              <a:t> </a:t>
            </a:r>
          </a:p>
          <a:p>
            <a:pPr algn="just">
              <a:buNone/>
            </a:pPr>
            <a:r>
              <a:rPr lang="it-IT" sz="4200" dirty="0"/>
              <a:t>      Due gli autori che più si sono spesi per questa nuova visione del fare storia: L. </a:t>
            </a:r>
            <a:r>
              <a:rPr lang="it-IT" sz="4200" dirty="0" err="1"/>
              <a:t>Febvre</a:t>
            </a:r>
            <a:r>
              <a:rPr lang="it-IT" sz="4200" dirty="0"/>
              <a:t> (1878-1956) e F. </a:t>
            </a:r>
            <a:r>
              <a:rPr lang="it-IT" sz="4200" dirty="0" err="1"/>
              <a:t>Braudel</a:t>
            </a:r>
            <a:r>
              <a:rPr lang="it-IT" sz="4200" dirty="0"/>
              <a:t> (1902-1985). </a:t>
            </a:r>
          </a:p>
          <a:p>
            <a:pPr>
              <a:buNone/>
            </a:pPr>
            <a:endParaRPr lang="it-IT" sz="4200" dirty="0"/>
          </a:p>
          <a:p>
            <a:r>
              <a:rPr lang="it-IT" sz="4200" dirty="0" err="1"/>
              <a:t>Febvre</a:t>
            </a:r>
            <a:r>
              <a:rPr lang="it-IT" sz="4200" dirty="0"/>
              <a:t> con l’ipotesi di una </a:t>
            </a:r>
            <a:r>
              <a:rPr lang="it-IT" sz="4200" b="1" i="1" dirty="0" err="1"/>
              <a:t>histoire</a:t>
            </a:r>
            <a:r>
              <a:rPr lang="it-IT" sz="4200" b="1" i="1" dirty="0"/>
              <a:t> totale</a:t>
            </a:r>
            <a:r>
              <a:rPr lang="it-IT" sz="4200" dirty="0"/>
              <a:t> auspicava per le scienze umane l’assunzione di un comune percorso metodologico. </a:t>
            </a:r>
          </a:p>
          <a:p>
            <a:r>
              <a:rPr lang="it-IT" sz="4200" dirty="0" err="1"/>
              <a:t>Braudel</a:t>
            </a:r>
            <a:r>
              <a:rPr lang="it-IT" sz="4200" dirty="0"/>
              <a:t> con l’opera </a:t>
            </a:r>
            <a:r>
              <a:rPr lang="it-IT" sz="4200" i="1" dirty="0" err="1"/>
              <a:t>Mediteraneè</a:t>
            </a:r>
            <a:r>
              <a:rPr lang="it-IT" sz="4200" i="1" dirty="0"/>
              <a:t> </a:t>
            </a:r>
            <a:r>
              <a:rPr lang="it-IT" sz="4200" dirty="0"/>
              <a:t>si spinse ancora oltre, ipotizzando una </a:t>
            </a:r>
            <a:r>
              <a:rPr lang="it-IT" sz="4200" b="1" dirty="0"/>
              <a:t>nuova lettura della temporalità storica.</a:t>
            </a:r>
          </a:p>
          <a:p>
            <a:pPr>
              <a:buNone/>
            </a:pPr>
            <a:endParaRPr lang="it-IT" sz="4200" b="1" dirty="0"/>
          </a:p>
          <a:p>
            <a:r>
              <a:rPr lang="it-IT" sz="4200" dirty="0"/>
              <a:t>C’è un tempo strutturale (</a:t>
            </a:r>
            <a:r>
              <a:rPr lang="it-IT" sz="4200" i="1" dirty="0"/>
              <a:t>long </a:t>
            </a:r>
            <a:r>
              <a:rPr lang="it-IT" sz="4200" i="1" dirty="0" err="1"/>
              <a:t>duree</a:t>
            </a:r>
            <a:r>
              <a:rPr lang="it-IT" sz="4200" dirty="0"/>
              <a:t>), </a:t>
            </a:r>
          </a:p>
          <a:p>
            <a:r>
              <a:rPr lang="it-IT" sz="4200" dirty="0"/>
              <a:t>un tempo ciclico (</a:t>
            </a:r>
            <a:r>
              <a:rPr lang="it-IT" sz="4200" i="1" dirty="0" err="1"/>
              <a:t>conjouncturelle</a:t>
            </a:r>
            <a:r>
              <a:rPr lang="it-IT" sz="4200" dirty="0"/>
              <a:t>) e </a:t>
            </a:r>
          </a:p>
          <a:p>
            <a:r>
              <a:rPr lang="it-IT" sz="4200" dirty="0"/>
              <a:t>un tempo episodico (</a:t>
            </a:r>
            <a:r>
              <a:rPr lang="it-IT" sz="4200" i="1" dirty="0" err="1"/>
              <a:t>evenementielle</a:t>
            </a:r>
            <a:r>
              <a:rPr lang="it-IT" sz="4200" dirty="0"/>
              <a:t>).</a:t>
            </a:r>
          </a:p>
          <a:p>
            <a:pPr>
              <a:buNone/>
            </a:pPr>
            <a:endParaRPr lang="it-IT" sz="4200"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fade">
                                      <p:cBhvr>
                                        <p:cTn id="49" dur="1000"/>
                                        <p:tgtEl>
                                          <p:spTgt spid="3">
                                            <p:txEl>
                                              <p:pRg st="11" end="11"/>
                                            </p:txEl>
                                          </p:spTgt>
                                        </p:tgtEl>
                                      </p:cBhvr>
                                    </p:animEffect>
                                    <p:anim calcmode="lin" valueType="num">
                                      <p:cBhvr>
                                        <p:cTn id="50"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12" end="12"/>
                                            </p:txEl>
                                          </p:spTgt>
                                        </p:tgtEl>
                                        <p:attrNameLst>
                                          <p:attrName>style.visibility</p:attrName>
                                        </p:attrNameLst>
                                      </p:cBhvr>
                                      <p:to>
                                        <p:strVal val="visible"/>
                                      </p:to>
                                    </p:set>
                                    <p:animEffect transition="in" filter="fade">
                                      <p:cBhvr>
                                        <p:cTn id="56" dur="1000"/>
                                        <p:tgtEl>
                                          <p:spTgt spid="3">
                                            <p:txEl>
                                              <p:pRg st="12" end="12"/>
                                            </p:txEl>
                                          </p:spTgt>
                                        </p:tgtEl>
                                      </p:cBhvr>
                                    </p:animEffect>
                                    <p:anim calcmode="lin" valueType="num">
                                      <p:cBhvr>
                                        <p:cTn id="57"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404664"/>
            <a:ext cx="8219256" cy="5721499"/>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2500" lnSpcReduction="10000"/>
          </a:bodyPr>
          <a:lstStyle/>
          <a:p>
            <a:r>
              <a:rPr lang="it-IT" dirty="0"/>
              <a:t>Si può allora parlare di una</a:t>
            </a:r>
          </a:p>
          <a:p>
            <a:pPr>
              <a:buNone/>
            </a:pPr>
            <a:r>
              <a:rPr lang="it-IT" b="1" i="1" dirty="0"/>
              <a:t>Storia antropologica </a:t>
            </a:r>
            <a:r>
              <a:rPr lang="it-IT" dirty="0"/>
              <a:t>e un’</a:t>
            </a:r>
            <a:r>
              <a:rPr lang="it-IT" b="1" i="1" dirty="0"/>
              <a:t>antropologia storica.</a:t>
            </a:r>
          </a:p>
          <a:p>
            <a:r>
              <a:rPr lang="it-IT" dirty="0"/>
              <a:t>Integrazione ermeneutica che può approdare nel metodo storico antropologico. </a:t>
            </a:r>
          </a:p>
          <a:p>
            <a:r>
              <a:rPr lang="it-IT" dirty="0"/>
              <a:t>Si è compreso quindi che non ci si può basare sulla sola documentazione letteraria.</a:t>
            </a:r>
          </a:p>
          <a:p>
            <a:pPr algn="just">
              <a:buNone/>
            </a:pPr>
            <a:r>
              <a:rPr lang="it-IT" dirty="0"/>
              <a:t>E neanche si può storicizzare automaticamente un dato appartenente alla trama testuale. </a:t>
            </a:r>
          </a:p>
          <a:p>
            <a:pPr algn="ctr">
              <a:buNone/>
            </a:pPr>
            <a:r>
              <a:rPr lang="it-IT" b="1" dirty="0"/>
              <a:t>CHE FARE DUNQUE?</a:t>
            </a:r>
          </a:p>
          <a:p>
            <a:pPr marL="514350" indent="-514350" algn="just">
              <a:buAutoNum type="alphaLcParenR"/>
            </a:pPr>
            <a:r>
              <a:rPr lang="it-IT" dirty="0"/>
              <a:t>Integrare i risultati del metodo storico critico.</a:t>
            </a:r>
          </a:p>
          <a:p>
            <a:pPr marL="514350" indent="-514350" algn="just">
              <a:buAutoNum type="alphaLcParenR"/>
            </a:pPr>
            <a:r>
              <a:rPr lang="it-IT" dirty="0"/>
              <a:t>Collocare le informazioni letterarie dentro un plausibile contesto </a:t>
            </a:r>
            <a:r>
              <a:rPr lang="it-IT" dirty="0" err="1"/>
              <a:t>geo-storico</a:t>
            </a:r>
            <a:r>
              <a:rPr lang="it-IT" dirty="0"/>
              <a:t>. </a:t>
            </a:r>
          </a:p>
          <a:p>
            <a:pPr>
              <a:buNone/>
            </a:pPr>
            <a:endParaRPr lang="it-IT"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90000"/>
          </a:bodyPr>
          <a:lstStyle/>
          <a:p>
            <a:r>
              <a:rPr lang="it-IT" dirty="0"/>
              <a:t>Quale metodo per approfondire il rapporto tra antropologia e Scrittura?</a:t>
            </a:r>
          </a:p>
        </p:txBody>
      </p:sp>
      <p:sp>
        <p:nvSpPr>
          <p:cNvPr id="3" name="Segnaposto contenuto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2500"/>
          </a:bodyPr>
          <a:lstStyle/>
          <a:p>
            <a:pPr>
              <a:buNone/>
            </a:pPr>
            <a:r>
              <a:rPr lang="it-IT" dirty="0"/>
              <a:t>Considereremo tre ipotesi.</a:t>
            </a:r>
          </a:p>
          <a:p>
            <a:endParaRPr lang="it-IT" dirty="0"/>
          </a:p>
          <a:p>
            <a:r>
              <a:rPr lang="it-IT" dirty="0"/>
              <a:t>1) </a:t>
            </a:r>
            <a:r>
              <a:rPr lang="it-IT" b="1" dirty="0"/>
              <a:t>Uso di modelli e teorie generali </a:t>
            </a:r>
            <a:r>
              <a:rPr lang="it-IT" dirty="0"/>
              <a:t>(B. Malina)</a:t>
            </a:r>
          </a:p>
          <a:p>
            <a:endParaRPr lang="it-IT" dirty="0"/>
          </a:p>
          <a:p>
            <a:r>
              <a:rPr lang="it-IT" dirty="0"/>
              <a:t>2) </a:t>
            </a:r>
            <a:r>
              <a:rPr lang="it-IT" b="1" dirty="0"/>
              <a:t>Un’antropologia di testi </a:t>
            </a:r>
            <a:r>
              <a:rPr lang="it-IT" dirty="0"/>
              <a:t>(A. Destro - M. Pesce)</a:t>
            </a:r>
          </a:p>
          <a:p>
            <a:pPr>
              <a:buNone/>
            </a:pPr>
            <a:endParaRPr lang="it-IT" dirty="0"/>
          </a:p>
          <a:p>
            <a:r>
              <a:rPr lang="it-IT" dirty="0"/>
              <a:t>3) </a:t>
            </a:r>
            <a:r>
              <a:rPr lang="it-IT" b="1" dirty="0"/>
              <a:t>Un’interpretazione integrata delle Scritture</a:t>
            </a:r>
            <a:r>
              <a:rPr lang="it-IT" dirty="0"/>
              <a:t> (G. Bellia).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Bruce Malina</a:t>
            </a:r>
            <a:br>
              <a:rPr lang="it-IT" dirty="0"/>
            </a:br>
            <a:r>
              <a:rPr lang="it-IT" sz="1600" dirty="0"/>
              <a:t> </a:t>
            </a:r>
            <a:endParaRPr lang="it-IT" dirty="0"/>
          </a:p>
        </p:txBody>
      </p:sp>
      <p:sp>
        <p:nvSpPr>
          <p:cNvPr id="4" name="Rettangolo 3"/>
          <p:cNvSpPr/>
          <p:nvPr/>
        </p:nvSpPr>
        <p:spPr>
          <a:xfrm>
            <a:off x="899592" y="1700808"/>
            <a:ext cx="1872208" cy="1512168"/>
          </a:xfrm>
          <a:prstGeom prst="rect">
            <a:avLst/>
          </a:prstGeom>
          <a:gradFill flip="none" rotWithShape="1">
            <a:gsLst>
              <a:gs pos="0">
                <a:srgbClr val="FFF200"/>
              </a:gs>
              <a:gs pos="45000">
                <a:srgbClr val="FF7A00"/>
              </a:gs>
              <a:gs pos="70000">
                <a:srgbClr val="FF0300"/>
              </a:gs>
              <a:gs pos="100000">
                <a:srgbClr val="4D0808"/>
              </a:gs>
            </a:gsLst>
            <a:lin ang="5400000" scaled="0"/>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PRIME MANIFESTAZIONI RELIGIOSE CRISTIANE</a:t>
            </a:r>
          </a:p>
        </p:txBody>
      </p:sp>
      <p:sp>
        <p:nvSpPr>
          <p:cNvPr id="5" name="Ovale 4"/>
          <p:cNvSpPr/>
          <p:nvPr/>
        </p:nvSpPr>
        <p:spPr>
          <a:xfrm>
            <a:off x="3635896" y="1556792"/>
            <a:ext cx="2016224" cy="1728192"/>
          </a:xfrm>
          <a:prstGeom prst="ellipse">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Correlazione di continuità e discontinuità </a:t>
            </a:r>
          </a:p>
        </p:txBody>
      </p:sp>
      <p:cxnSp>
        <p:nvCxnSpPr>
          <p:cNvPr id="7" name="Connettore 2 6"/>
          <p:cNvCxnSpPr/>
          <p:nvPr/>
        </p:nvCxnSpPr>
        <p:spPr>
          <a:xfrm>
            <a:off x="2915816" y="2420888"/>
            <a:ext cx="36004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Rettangolo 7"/>
          <p:cNvSpPr/>
          <p:nvPr/>
        </p:nvSpPr>
        <p:spPr>
          <a:xfrm>
            <a:off x="6660232" y="1700808"/>
            <a:ext cx="1800200" cy="1562472"/>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CONTESTO CULTURALE DELL’ANTICO MEDITERRANEO</a:t>
            </a:r>
          </a:p>
        </p:txBody>
      </p:sp>
      <p:cxnSp>
        <p:nvCxnSpPr>
          <p:cNvPr id="10" name="Connettore 2 9"/>
          <p:cNvCxnSpPr/>
          <p:nvPr/>
        </p:nvCxnSpPr>
        <p:spPr>
          <a:xfrm>
            <a:off x="6012160" y="2420888"/>
            <a:ext cx="4320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a:off x="1979712" y="3356992"/>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Elaborazione predefinita 13"/>
          <p:cNvSpPr/>
          <p:nvPr/>
        </p:nvSpPr>
        <p:spPr>
          <a:xfrm>
            <a:off x="1331640" y="4293096"/>
            <a:ext cx="1224136" cy="612648"/>
          </a:xfrm>
          <a:prstGeom prst="flowChartPredefinedProcess">
            <a:avLst/>
          </a:prstGeom>
          <a:gradFill>
            <a:gsLst>
              <a:gs pos="0">
                <a:srgbClr val="FFEFD1"/>
              </a:gs>
              <a:gs pos="64999">
                <a:srgbClr val="F0EBD5"/>
              </a:gs>
              <a:gs pos="100000">
                <a:srgbClr val="D1C39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a:solidFill>
                  <a:schemeClr val="tx1"/>
                </a:solidFill>
              </a:rPr>
              <a:t>TESTO</a:t>
            </a:r>
          </a:p>
        </p:txBody>
      </p:sp>
      <p:cxnSp>
        <p:nvCxnSpPr>
          <p:cNvPr id="16" name="Connettore 2 15"/>
          <p:cNvCxnSpPr/>
          <p:nvPr/>
        </p:nvCxnSpPr>
        <p:spPr>
          <a:xfrm>
            <a:off x="1979712" y="5085184"/>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ttangolo arrotondato 16"/>
          <p:cNvSpPr/>
          <p:nvPr/>
        </p:nvSpPr>
        <p:spPr>
          <a:xfrm>
            <a:off x="827584" y="5373216"/>
            <a:ext cx="2304256"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Lettera, Linguaggio, Significati</a:t>
            </a:r>
          </a:p>
        </p:txBody>
      </p:sp>
      <p:cxnSp>
        <p:nvCxnSpPr>
          <p:cNvPr id="21" name="Connettore 1 20"/>
          <p:cNvCxnSpPr/>
          <p:nvPr/>
        </p:nvCxnSpPr>
        <p:spPr>
          <a:xfrm flipH="1">
            <a:off x="2123728" y="908720"/>
            <a:ext cx="792088"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a:off x="6156176" y="980728"/>
            <a:ext cx="864096"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6084168" y="3508567"/>
            <a:ext cx="2689775" cy="923330"/>
          </a:xfrm>
          <a:prstGeom prst="rect">
            <a:avLst/>
          </a:prstGeom>
          <a:noFill/>
        </p:spPr>
        <p:txBody>
          <a:bodyPr wrap="none" rtlCol="0">
            <a:spAutoFit/>
          </a:bodyPr>
          <a:lstStyle/>
          <a:p>
            <a:r>
              <a:rPr lang="it-IT" dirty="0"/>
              <a:t>Si avvale di schemi teorici, </a:t>
            </a:r>
          </a:p>
          <a:p>
            <a:r>
              <a:rPr lang="it-IT" dirty="0"/>
              <a:t>teorie generali e modelli</a:t>
            </a:r>
          </a:p>
          <a:p>
            <a:r>
              <a:rPr lang="it-IT" dirty="0"/>
              <a:t>astratti</a:t>
            </a:r>
          </a:p>
        </p:txBody>
      </p:sp>
      <p:sp>
        <p:nvSpPr>
          <p:cNvPr id="26" name="Rettangolo arrotondato 25"/>
          <p:cNvSpPr/>
          <p:nvPr/>
        </p:nvSpPr>
        <p:spPr>
          <a:xfrm>
            <a:off x="3374344" y="5303552"/>
            <a:ext cx="365070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Occorre conoscere il sistema socio linguistico del testo  per collegare il testo agli oggetti concreti del mondo che raffigura</a:t>
            </a:r>
          </a:p>
        </p:txBody>
      </p:sp>
      <p:cxnSp>
        <p:nvCxnSpPr>
          <p:cNvPr id="28" name="Connettore 7 27"/>
          <p:cNvCxnSpPr/>
          <p:nvPr/>
        </p:nvCxnSpPr>
        <p:spPr>
          <a:xfrm rot="10800000" flipV="1">
            <a:off x="2699792" y="3933056"/>
            <a:ext cx="3384376" cy="648072"/>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6" name="Immagine 5">
            <a:extLst>
              <a:ext uri="{FF2B5EF4-FFF2-40B4-BE49-F238E27FC236}">
                <a16:creationId xmlns:a16="http://schemas.microsoft.com/office/drawing/2014/main" id="{50D94ECD-B87D-4367-AE88-2373B332BD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7552" y="4293096"/>
            <a:ext cx="1690971" cy="24837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1000"/>
                                        <p:tgtEl>
                                          <p:spTgt spid="21"/>
                                        </p:tgtEl>
                                      </p:cBhvr>
                                    </p:animEffect>
                                    <p:anim calcmode="lin" valueType="num">
                                      <p:cBhvr>
                                        <p:cTn id="22" dur="1000" fill="hold"/>
                                        <p:tgtEl>
                                          <p:spTgt spid="21"/>
                                        </p:tgtEl>
                                        <p:attrNameLst>
                                          <p:attrName>ppt_x</p:attrName>
                                        </p:attrNameLst>
                                      </p:cBhvr>
                                      <p:tavLst>
                                        <p:tav tm="0">
                                          <p:val>
                                            <p:strVal val="#ppt_x"/>
                                          </p:val>
                                        </p:tav>
                                        <p:tav tm="100000">
                                          <p:val>
                                            <p:strVal val="#ppt_x"/>
                                          </p:val>
                                        </p:tav>
                                      </p:tavLst>
                                    </p:anim>
                                    <p:anim calcmode="lin" valueType="num">
                                      <p:cBhvr>
                                        <p:cTn id="2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1000"/>
                                        <p:tgtEl>
                                          <p:spTgt spid="5"/>
                                        </p:tgtEl>
                                      </p:cBhvr>
                                    </p:animEffect>
                                    <p:anim calcmode="lin" valueType="num">
                                      <p:cBhvr>
                                        <p:cTn id="43" dur="1000" fill="hold"/>
                                        <p:tgtEl>
                                          <p:spTgt spid="5"/>
                                        </p:tgtEl>
                                        <p:attrNameLst>
                                          <p:attrName>ppt_x</p:attrName>
                                        </p:attrNameLst>
                                      </p:cBhvr>
                                      <p:tavLst>
                                        <p:tav tm="0">
                                          <p:val>
                                            <p:strVal val="#ppt_x"/>
                                          </p:val>
                                        </p:tav>
                                        <p:tav tm="100000">
                                          <p:val>
                                            <p:strVal val="#ppt_x"/>
                                          </p:val>
                                        </p:tav>
                                      </p:tavLst>
                                    </p:anim>
                                    <p:anim calcmode="lin" valueType="num">
                                      <p:cBhvr>
                                        <p:cTn id="4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3"/>
                                        </p:tgtEl>
                                        <p:attrNameLst>
                                          <p:attrName>style.visibility</p:attrName>
                                        </p:attrNameLst>
                                      </p:cBhvr>
                                      <p:to>
                                        <p:strVal val="visible"/>
                                      </p:to>
                                    </p:set>
                                    <p:anim calcmode="lin" valueType="num">
                                      <p:cBhvr additive="base">
                                        <p:cTn id="56" dur="500" fill="hold"/>
                                        <p:tgtEl>
                                          <p:spTgt spid="23"/>
                                        </p:tgtEl>
                                        <p:attrNameLst>
                                          <p:attrName>ppt_x</p:attrName>
                                        </p:attrNameLst>
                                      </p:cBhvr>
                                      <p:tavLst>
                                        <p:tav tm="0">
                                          <p:val>
                                            <p:strVal val="#ppt_x"/>
                                          </p:val>
                                        </p:tav>
                                        <p:tav tm="100000">
                                          <p:val>
                                            <p:strVal val="#ppt_x"/>
                                          </p:val>
                                        </p:tav>
                                      </p:tavLst>
                                    </p:anim>
                                    <p:anim calcmode="lin" valueType="num">
                                      <p:cBhvr additive="base">
                                        <p:cTn id="5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 calcmode="lin" valueType="num">
                                      <p:cBhvr additive="base">
                                        <p:cTn id="62" dur="500" fill="hold"/>
                                        <p:tgtEl>
                                          <p:spTgt spid="8"/>
                                        </p:tgtEl>
                                        <p:attrNameLst>
                                          <p:attrName>ppt_x</p:attrName>
                                        </p:attrNameLst>
                                      </p:cBhvr>
                                      <p:tavLst>
                                        <p:tav tm="0">
                                          <p:val>
                                            <p:strVal val="#ppt_x"/>
                                          </p:val>
                                        </p:tav>
                                        <p:tav tm="100000">
                                          <p:val>
                                            <p:strVal val="#ppt_x"/>
                                          </p:val>
                                        </p:tav>
                                      </p:tavLst>
                                    </p:anim>
                                    <p:anim calcmode="lin" valueType="num">
                                      <p:cBhvr additive="base">
                                        <p:cTn id="6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13"/>
                                        </p:tgtEl>
                                        <p:attrNameLst>
                                          <p:attrName>style.visibility</p:attrName>
                                        </p:attrNameLst>
                                      </p:cBhvr>
                                      <p:to>
                                        <p:strVal val="visible"/>
                                      </p:to>
                                    </p:set>
                                    <p:animEffect transition="in" filter="fade">
                                      <p:cBhvr>
                                        <p:cTn id="68" dur="1000"/>
                                        <p:tgtEl>
                                          <p:spTgt spid="13"/>
                                        </p:tgtEl>
                                      </p:cBhvr>
                                    </p:animEffect>
                                    <p:anim calcmode="lin" valueType="num">
                                      <p:cBhvr>
                                        <p:cTn id="69" dur="1000" fill="hold"/>
                                        <p:tgtEl>
                                          <p:spTgt spid="13"/>
                                        </p:tgtEl>
                                        <p:attrNameLst>
                                          <p:attrName>ppt_x</p:attrName>
                                        </p:attrNameLst>
                                      </p:cBhvr>
                                      <p:tavLst>
                                        <p:tav tm="0">
                                          <p:val>
                                            <p:strVal val="#ppt_x"/>
                                          </p:val>
                                        </p:tav>
                                        <p:tav tm="100000">
                                          <p:val>
                                            <p:strVal val="#ppt_x"/>
                                          </p:val>
                                        </p:tav>
                                      </p:tavLst>
                                    </p:anim>
                                    <p:anim calcmode="lin" valueType="num">
                                      <p:cBhvr>
                                        <p:cTn id="7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barn(inVertical)">
                                      <p:cBhvr>
                                        <p:cTn id="75" dur="500"/>
                                        <p:tgtEl>
                                          <p:spTgt spid="14"/>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nodeType="clickEffect">
                                  <p:stCondLst>
                                    <p:cond delay="0"/>
                                  </p:stCondLst>
                                  <p:childTnLst>
                                    <p:set>
                                      <p:cBhvr>
                                        <p:cTn id="79" dur="1" fill="hold">
                                          <p:stCondLst>
                                            <p:cond delay="0"/>
                                          </p:stCondLst>
                                        </p:cTn>
                                        <p:tgtEl>
                                          <p:spTgt spid="16"/>
                                        </p:tgtEl>
                                        <p:attrNameLst>
                                          <p:attrName>style.visibility</p:attrName>
                                        </p:attrNameLst>
                                      </p:cBhvr>
                                      <p:to>
                                        <p:strVal val="visible"/>
                                      </p:to>
                                    </p:set>
                                    <p:anim calcmode="lin" valueType="num">
                                      <p:cBhvr additive="base">
                                        <p:cTn id="80" dur="500" fill="hold"/>
                                        <p:tgtEl>
                                          <p:spTgt spid="16"/>
                                        </p:tgtEl>
                                        <p:attrNameLst>
                                          <p:attrName>ppt_x</p:attrName>
                                        </p:attrNameLst>
                                      </p:cBhvr>
                                      <p:tavLst>
                                        <p:tav tm="0">
                                          <p:val>
                                            <p:strVal val="#ppt_x"/>
                                          </p:val>
                                        </p:tav>
                                        <p:tav tm="100000">
                                          <p:val>
                                            <p:strVal val="#ppt_x"/>
                                          </p:val>
                                        </p:tav>
                                      </p:tavLst>
                                    </p:anim>
                                    <p:anim calcmode="lin" valueType="num">
                                      <p:cBhvr additive="base">
                                        <p:cTn id="8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17"/>
                                        </p:tgtEl>
                                        <p:attrNameLst>
                                          <p:attrName>style.visibility</p:attrName>
                                        </p:attrNameLst>
                                      </p:cBhvr>
                                      <p:to>
                                        <p:strVal val="visible"/>
                                      </p:to>
                                    </p:set>
                                    <p:anim calcmode="lin" valueType="num">
                                      <p:cBhvr additive="base">
                                        <p:cTn id="86" dur="500" fill="hold"/>
                                        <p:tgtEl>
                                          <p:spTgt spid="17"/>
                                        </p:tgtEl>
                                        <p:attrNameLst>
                                          <p:attrName>ppt_x</p:attrName>
                                        </p:attrNameLst>
                                      </p:cBhvr>
                                      <p:tavLst>
                                        <p:tav tm="0">
                                          <p:val>
                                            <p:strVal val="#ppt_x"/>
                                          </p:val>
                                        </p:tav>
                                        <p:tav tm="100000">
                                          <p:val>
                                            <p:strVal val="#ppt_x"/>
                                          </p:val>
                                        </p:tav>
                                      </p:tavLst>
                                    </p:anim>
                                    <p:anim calcmode="lin" valueType="num">
                                      <p:cBhvr additive="base">
                                        <p:cTn id="8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fade">
                                      <p:cBhvr>
                                        <p:cTn id="92" dur="1000"/>
                                        <p:tgtEl>
                                          <p:spTgt spid="26"/>
                                        </p:tgtEl>
                                      </p:cBhvr>
                                    </p:animEffect>
                                    <p:anim calcmode="lin" valueType="num">
                                      <p:cBhvr>
                                        <p:cTn id="93" dur="1000" fill="hold"/>
                                        <p:tgtEl>
                                          <p:spTgt spid="26"/>
                                        </p:tgtEl>
                                        <p:attrNameLst>
                                          <p:attrName>ppt_x</p:attrName>
                                        </p:attrNameLst>
                                      </p:cBhvr>
                                      <p:tavLst>
                                        <p:tav tm="0">
                                          <p:val>
                                            <p:strVal val="#ppt_x"/>
                                          </p:val>
                                        </p:tav>
                                        <p:tav tm="100000">
                                          <p:val>
                                            <p:strVal val="#ppt_x"/>
                                          </p:val>
                                        </p:tav>
                                      </p:tavLst>
                                    </p:anim>
                                    <p:anim calcmode="lin" valueType="num">
                                      <p:cBhvr>
                                        <p:cTn id="9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42" presetClass="entr" presetSubtype="0" fill="hold" nodeType="clickEffect">
                                  <p:stCondLst>
                                    <p:cond delay="0"/>
                                  </p:stCondLst>
                                  <p:childTnLst>
                                    <p:set>
                                      <p:cBhvr>
                                        <p:cTn id="98" dur="1" fill="hold">
                                          <p:stCondLst>
                                            <p:cond delay="0"/>
                                          </p:stCondLst>
                                        </p:cTn>
                                        <p:tgtEl>
                                          <p:spTgt spid="28"/>
                                        </p:tgtEl>
                                        <p:attrNameLst>
                                          <p:attrName>style.visibility</p:attrName>
                                        </p:attrNameLst>
                                      </p:cBhvr>
                                      <p:to>
                                        <p:strVal val="visible"/>
                                      </p:to>
                                    </p:set>
                                    <p:animEffect transition="in" filter="fade">
                                      <p:cBhvr>
                                        <p:cTn id="99" dur="1000"/>
                                        <p:tgtEl>
                                          <p:spTgt spid="28"/>
                                        </p:tgtEl>
                                      </p:cBhvr>
                                    </p:animEffect>
                                    <p:anim calcmode="lin" valueType="num">
                                      <p:cBhvr>
                                        <p:cTn id="100" dur="1000" fill="hold"/>
                                        <p:tgtEl>
                                          <p:spTgt spid="28"/>
                                        </p:tgtEl>
                                        <p:attrNameLst>
                                          <p:attrName>ppt_x</p:attrName>
                                        </p:attrNameLst>
                                      </p:cBhvr>
                                      <p:tavLst>
                                        <p:tav tm="0">
                                          <p:val>
                                            <p:strVal val="#ppt_x"/>
                                          </p:val>
                                        </p:tav>
                                        <p:tav tm="100000">
                                          <p:val>
                                            <p:strVal val="#ppt_x"/>
                                          </p:val>
                                        </p:tav>
                                      </p:tavLst>
                                    </p:anim>
                                    <p:anim calcmode="lin" valueType="num">
                                      <p:cBhvr>
                                        <p:cTn id="10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16" presetClass="entr" presetSubtype="21" fill="hold" grpId="0" nodeType="clickEffect">
                                  <p:stCondLst>
                                    <p:cond delay="0"/>
                                  </p:stCondLst>
                                  <p:childTnLst>
                                    <p:set>
                                      <p:cBhvr>
                                        <p:cTn id="105" dur="1" fill="hold">
                                          <p:stCondLst>
                                            <p:cond delay="0"/>
                                          </p:stCondLst>
                                        </p:cTn>
                                        <p:tgtEl>
                                          <p:spTgt spid="24"/>
                                        </p:tgtEl>
                                        <p:attrNameLst>
                                          <p:attrName>style.visibility</p:attrName>
                                        </p:attrNameLst>
                                      </p:cBhvr>
                                      <p:to>
                                        <p:strVal val="visible"/>
                                      </p:to>
                                    </p:set>
                                    <p:animEffect transition="in" filter="barn(inVertical)">
                                      <p:cBhvr>
                                        <p:cTn id="10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8" grpId="0" animBg="1"/>
      <p:bldP spid="14" grpId="0" animBg="1"/>
      <p:bldP spid="17" grpId="0" animBg="1"/>
      <p:bldP spid="24" grpId="0"/>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0"/>
            <a:ext cx="8507288" cy="5069160"/>
          </a:xfrm>
          <a:noFill/>
          <a:ln>
            <a:solidFill>
              <a:srgbClr val="92D050"/>
            </a:solidFill>
          </a:ln>
        </p:spPr>
        <p:txBody>
          <a:bodyPr>
            <a:normAutofit fontScale="25000" lnSpcReduction="20000"/>
          </a:bodyPr>
          <a:lstStyle/>
          <a:p>
            <a:r>
              <a:rPr lang="it-IT" sz="6200" b="1" u="sng" cap="small" dirty="0"/>
              <a:t>TUTTI SONO</a:t>
            </a:r>
            <a:endParaRPr lang="it-IT" sz="6200" b="1" dirty="0"/>
          </a:p>
          <a:p>
            <a:r>
              <a:rPr lang="it-IT" sz="6200" u="sng" cap="small" dirty="0"/>
              <a:t> </a:t>
            </a:r>
            <a:endParaRPr lang="it-IT" sz="6200" dirty="0"/>
          </a:p>
          <a:p>
            <a:r>
              <a:rPr lang="it-IT" sz="6200" u="sng" dirty="0"/>
              <a:t> </a:t>
            </a:r>
            <a:endParaRPr lang="it-IT" sz="6200" dirty="0"/>
          </a:p>
          <a:p>
            <a:br>
              <a:rPr lang="it-IT" sz="6200" dirty="0"/>
            </a:br>
            <a:r>
              <a:rPr lang="it-IT" sz="6200" b="1" u="sng" dirty="0"/>
              <a:t>100%  </a:t>
            </a:r>
            <a:r>
              <a:rPr lang="it-IT" sz="6200" b="1" u="sng" cap="small" dirty="0"/>
              <a:t>uguali</a:t>
            </a:r>
            <a:r>
              <a:rPr lang="it-IT" sz="6200" u="sng" cap="small" dirty="0"/>
              <a:t>		=	</a:t>
            </a:r>
            <a:r>
              <a:rPr lang="it-IT" sz="6200" i="1" u="sng" dirty="0"/>
              <a:t>NATURA</a:t>
            </a:r>
            <a:r>
              <a:rPr lang="it-IT" sz="6200" u="sng" dirty="0"/>
              <a:t>   sfera dell’«oggettivo»,						delle «sensazioni» fisiche, del suo</a:t>
            </a:r>
            <a:endParaRPr lang="it-IT" sz="6200" dirty="0"/>
          </a:p>
          <a:p>
            <a:r>
              <a:rPr lang="it-IT" sz="6200" u="sng" dirty="0"/>
              <a:t> </a:t>
            </a:r>
            <a:endParaRPr lang="it-IT" sz="6200" dirty="0"/>
          </a:p>
          <a:p>
            <a:br>
              <a:rPr lang="it-IT" sz="6200" dirty="0"/>
            </a:br>
            <a:r>
              <a:rPr lang="it-IT" sz="6200" u="sng" dirty="0"/>
              <a:t>	   </a:t>
            </a:r>
            <a:endParaRPr lang="it-IT" sz="6200" dirty="0"/>
          </a:p>
          <a:p>
            <a:r>
              <a:rPr lang="it-IT" sz="6200" u="sng" dirty="0"/>
              <a:t> </a:t>
            </a:r>
            <a:endParaRPr lang="it-IT" sz="6200" dirty="0"/>
          </a:p>
          <a:p>
            <a:r>
              <a:rPr lang="it-IT" sz="6200" b="1" u="sng" dirty="0"/>
              <a:t>50%  </a:t>
            </a:r>
            <a:r>
              <a:rPr lang="it-IT" sz="6200" b="1" u="sng" cap="small" dirty="0"/>
              <a:t>uguali		=</a:t>
            </a:r>
            <a:r>
              <a:rPr lang="it-IT" sz="6200" b="1" i="1" u="sng" dirty="0"/>
              <a:t>	CULTURA    </a:t>
            </a:r>
            <a:r>
              <a:rPr lang="it-IT" sz="6200" b="1" u="sng" dirty="0"/>
              <a:t>sfera del «sociale», </a:t>
            </a:r>
            <a:endParaRPr lang="it-IT" sz="6200" b="1" dirty="0"/>
          </a:p>
          <a:p>
            <a:r>
              <a:rPr lang="it-IT" sz="6200" b="1" u="sng" cap="small" dirty="0"/>
              <a:t>50%  diversi</a:t>
            </a:r>
            <a:r>
              <a:rPr lang="it-IT" sz="6200" u="sng" dirty="0"/>
              <a:t>			delle «idee» di gruppo condivise, del noi</a:t>
            </a:r>
            <a:endParaRPr lang="it-IT" sz="6200" dirty="0"/>
          </a:p>
          <a:p>
            <a:r>
              <a:rPr lang="it-IT" sz="6200" u="sng" cap="small" dirty="0"/>
              <a:t>	</a:t>
            </a:r>
            <a:r>
              <a:rPr lang="it-IT" sz="6200" u="sng" dirty="0"/>
              <a:t>					</a:t>
            </a:r>
            <a:r>
              <a:rPr lang="it-IT" sz="6200" u="sng" cap="small" dirty="0"/>
              <a:t>			</a:t>
            </a:r>
            <a:endParaRPr lang="it-IT" sz="6200" dirty="0"/>
          </a:p>
          <a:p>
            <a:r>
              <a:rPr lang="it-IT" sz="6200" u="sng" cap="small" dirty="0"/>
              <a:t>		</a:t>
            </a:r>
            <a:endParaRPr lang="it-IT" sz="6200" dirty="0"/>
          </a:p>
          <a:p>
            <a:r>
              <a:rPr lang="it-IT" sz="6200" b="1" u="sng" dirty="0"/>
              <a:t>100% </a:t>
            </a:r>
            <a:r>
              <a:rPr lang="it-IT" sz="6200" b="1" u="sng" cap="small" dirty="0"/>
              <a:t>diversi</a:t>
            </a:r>
            <a:r>
              <a:rPr lang="it-IT" sz="6200" u="sng" cap="small" dirty="0"/>
              <a:t>		=	</a:t>
            </a:r>
            <a:r>
              <a:rPr lang="it-IT" sz="6200" i="1" u="sng" dirty="0"/>
              <a:t>PERSONA</a:t>
            </a:r>
            <a:r>
              <a:rPr lang="it-IT" sz="6200" u="sng" dirty="0"/>
              <a:t>    sfera del «soggettivo»,					delle «cognizioni» uniche, dell'io </a:t>
            </a:r>
            <a:endParaRPr lang="it-IT" sz="6200" dirty="0"/>
          </a:p>
          <a:p>
            <a:pPr>
              <a:buNone/>
            </a:pPr>
            <a:endParaRPr lang="it-IT" u="sng" cap="small" dirty="0"/>
          </a:p>
          <a:p>
            <a:pPr>
              <a:buNone/>
            </a:pPr>
            <a:endParaRPr lang="it-IT" u="sng" cap="small" dirty="0"/>
          </a:p>
          <a:p>
            <a:pPr>
              <a:buNone/>
            </a:pPr>
            <a:endParaRPr lang="it-IT" u="sng" cap="small" dirty="0"/>
          </a:p>
          <a:p>
            <a:pPr>
              <a:buNone/>
            </a:pPr>
            <a:endParaRPr lang="it-IT" u="sng" cap="small" dirty="0"/>
          </a:p>
          <a:p>
            <a:r>
              <a:rPr lang="it-IT" sz="7200" i="1" u="sng" dirty="0"/>
              <a:t>Tutti gli esseri umani sono al tempo stesso affatto uguali, affatto diversi e un po' uguali e un po' diversi.</a:t>
            </a:r>
            <a:r>
              <a:rPr lang="it-IT" sz="7200" dirty="0"/>
              <a:t> </a:t>
            </a:r>
          </a:p>
          <a:p>
            <a:endParaRPr lang="it-IT" sz="7200" dirty="0"/>
          </a:p>
          <a:p>
            <a:r>
              <a:rPr lang="it-IT" sz="7200" u="sng" cap="small" dirty="0"/>
              <a:t>allo stesso tempo, simultaneamente, contemporaneamente</a:t>
            </a:r>
            <a:endParaRPr lang="it-IT" sz="7200" dirty="0"/>
          </a:p>
          <a:p>
            <a:endParaRPr lang="it-IT" dirty="0"/>
          </a:p>
        </p:txBody>
      </p:sp>
      <p:sp>
        <p:nvSpPr>
          <p:cNvPr id="4" name="CasellaDiTesto 3"/>
          <p:cNvSpPr txBox="1"/>
          <p:nvPr/>
        </p:nvSpPr>
        <p:spPr>
          <a:xfrm>
            <a:off x="755576" y="620688"/>
            <a:ext cx="5634043" cy="646331"/>
          </a:xfrm>
          <a:prstGeom prst="rect">
            <a:avLst/>
          </a:prstGeom>
          <a:noFill/>
        </p:spPr>
        <p:txBody>
          <a:bodyPr wrap="none" rtlCol="0">
            <a:spAutoFit/>
          </a:bodyPr>
          <a:lstStyle/>
          <a:p>
            <a:r>
              <a:rPr lang="it-IT" dirty="0"/>
              <a:t>Per determinare il significato di un testo Malina procede </a:t>
            </a:r>
          </a:p>
          <a:p>
            <a:r>
              <a:rPr lang="it-IT" dirty="0"/>
              <a:t>individuando un </a:t>
            </a:r>
            <a:r>
              <a:rPr lang="it-IT" b="1" dirty="0"/>
              <a:t>presupposto della cultura di ogni tempo</a:t>
            </a:r>
            <a:r>
              <a:rPr lang="it-IT"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animEffect transition="in" filter="barn(inVertical)">
                                      <p:cBhvr>
                                        <p:cTn id="29" dur="500"/>
                                        <p:tgtEl>
                                          <p:spTgt spid="3">
                                            <p:txEl>
                                              <p:pRg st="11" end="1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16" end="16"/>
                                            </p:txEl>
                                          </p:spTgt>
                                        </p:tgtEl>
                                        <p:attrNameLst>
                                          <p:attrName>style.visibility</p:attrName>
                                        </p:attrNameLst>
                                      </p:cBhvr>
                                      <p:to>
                                        <p:strVal val="visible"/>
                                      </p:to>
                                    </p:set>
                                    <p:animEffect transition="in" filter="fade">
                                      <p:cBhvr>
                                        <p:cTn id="46" dur="1000"/>
                                        <p:tgtEl>
                                          <p:spTgt spid="3">
                                            <p:txEl>
                                              <p:pRg st="16" end="16"/>
                                            </p:txEl>
                                          </p:spTgt>
                                        </p:tgtEl>
                                      </p:cBhvr>
                                    </p:animEffect>
                                    <p:anim calcmode="lin" valueType="num">
                                      <p:cBhvr>
                                        <p:cTn id="47"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16" end="16"/>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18" end="18"/>
                                            </p:txEl>
                                          </p:spTgt>
                                        </p:tgtEl>
                                        <p:attrNameLst>
                                          <p:attrName>style.visibility</p:attrName>
                                        </p:attrNameLst>
                                      </p:cBhvr>
                                      <p:to>
                                        <p:strVal val="visible"/>
                                      </p:to>
                                    </p:set>
                                    <p:animEffect transition="in" filter="fade">
                                      <p:cBhvr>
                                        <p:cTn id="51" dur="1000"/>
                                        <p:tgtEl>
                                          <p:spTgt spid="3">
                                            <p:txEl>
                                              <p:pRg st="18" end="18"/>
                                            </p:txEl>
                                          </p:spTgt>
                                        </p:tgtEl>
                                      </p:cBhvr>
                                    </p:animEffect>
                                    <p:anim calcmode="lin" valueType="num">
                                      <p:cBhvr>
                                        <p:cTn id="52"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88640"/>
            <a:ext cx="8219256" cy="6408712"/>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92500" lnSpcReduction="10000"/>
          </a:bodyPr>
          <a:lstStyle/>
          <a:p>
            <a:pPr algn="just"/>
            <a:r>
              <a:rPr lang="it-IT" dirty="0"/>
              <a:t>Per Malina la CULTURA è “</a:t>
            </a:r>
            <a:r>
              <a:rPr lang="it-IT" b="1" dirty="0"/>
              <a:t>un sistema organizzato di simboli </a:t>
            </a:r>
            <a:r>
              <a:rPr lang="it-IT" dirty="0"/>
              <a:t>con i quali persone, cose ed eventi vengono forniti di significato, storia emotiva e valori socialmente condivisi”.</a:t>
            </a:r>
          </a:p>
          <a:p>
            <a:pPr marL="0" indent="0" algn="just">
              <a:buNone/>
            </a:pPr>
            <a:endParaRPr lang="it-IT" dirty="0"/>
          </a:p>
          <a:p>
            <a:pPr algn="just"/>
            <a:r>
              <a:rPr lang="it-IT" dirty="0"/>
              <a:t>“</a:t>
            </a:r>
            <a:r>
              <a:rPr lang="it-IT" i="1" dirty="0"/>
              <a:t>A </a:t>
            </a:r>
            <a:r>
              <a:rPr lang="it-IT" i="1" dirty="0" err="1"/>
              <a:t>model</a:t>
            </a:r>
            <a:r>
              <a:rPr lang="it-IT" i="1" dirty="0"/>
              <a:t> </a:t>
            </a:r>
            <a:r>
              <a:rPr lang="it-IT" i="1" dirty="0" err="1"/>
              <a:t>is</a:t>
            </a:r>
            <a:r>
              <a:rPr lang="it-IT" i="1" dirty="0"/>
              <a:t> </a:t>
            </a:r>
            <a:r>
              <a:rPr lang="it-IT" i="1" dirty="0" err="1"/>
              <a:t>an</a:t>
            </a:r>
            <a:r>
              <a:rPr lang="it-IT" i="1" dirty="0"/>
              <a:t> </a:t>
            </a:r>
            <a:r>
              <a:rPr lang="it-IT" i="1" dirty="0" err="1"/>
              <a:t>abstract</a:t>
            </a:r>
            <a:r>
              <a:rPr lang="it-IT" i="1" dirty="0"/>
              <a:t>, </a:t>
            </a:r>
            <a:r>
              <a:rPr lang="it-IT" i="1" dirty="0" err="1"/>
              <a:t>simplified</a:t>
            </a:r>
            <a:r>
              <a:rPr lang="it-IT" i="1" dirty="0"/>
              <a:t> </a:t>
            </a:r>
            <a:r>
              <a:rPr lang="it-IT" i="1" dirty="0" err="1"/>
              <a:t>representation</a:t>
            </a:r>
            <a:r>
              <a:rPr lang="it-IT" i="1" dirty="0"/>
              <a:t> of more </a:t>
            </a:r>
            <a:r>
              <a:rPr lang="it-IT" i="1" dirty="0" err="1"/>
              <a:t>complex</a:t>
            </a:r>
            <a:r>
              <a:rPr lang="it-IT" i="1" dirty="0"/>
              <a:t> </a:t>
            </a:r>
            <a:r>
              <a:rPr lang="it-IT" i="1" dirty="0" err="1"/>
              <a:t>realworld</a:t>
            </a:r>
            <a:r>
              <a:rPr lang="it-IT" i="1" dirty="0"/>
              <a:t> </a:t>
            </a:r>
            <a:r>
              <a:rPr lang="it-IT" i="1" dirty="0" err="1"/>
              <a:t>objects</a:t>
            </a:r>
            <a:r>
              <a:rPr lang="it-IT" i="1" dirty="0"/>
              <a:t> and </a:t>
            </a:r>
            <a:r>
              <a:rPr lang="it-IT" i="1" dirty="0" err="1"/>
              <a:t>interactions</a:t>
            </a:r>
            <a:r>
              <a:rPr lang="it-IT" dirty="0"/>
              <a:t>” (Malina 1993,19). </a:t>
            </a:r>
          </a:p>
          <a:p>
            <a:pPr algn="just">
              <a:buNone/>
            </a:pPr>
            <a:endParaRPr lang="it-IT" dirty="0"/>
          </a:p>
          <a:p>
            <a:pPr algn="just"/>
            <a:r>
              <a:rPr lang="it-IT" b="1" dirty="0"/>
              <a:t>Il problema è che i modelli simbolici di ieri sono diversi da quelli di oggi</a:t>
            </a:r>
            <a:r>
              <a:rPr lang="it-IT" dirty="0"/>
              <a:t>. </a:t>
            </a:r>
          </a:p>
          <a:p>
            <a:pPr algn="just"/>
            <a:r>
              <a:rPr lang="it-IT" dirty="0"/>
              <a:t>Come sintonizzare il nostro ordine simbolico (liquido, provvisorio …) con quello delle antiche culture?</a:t>
            </a:r>
          </a:p>
          <a:p>
            <a:pPr algn="just">
              <a:buNone/>
            </a:pP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arrotondato 3"/>
          <p:cNvSpPr/>
          <p:nvPr/>
        </p:nvSpPr>
        <p:spPr>
          <a:xfrm>
            <a:off x="2555776" y="1628800"/>
            <a:ext cx="4320480" cy="914400"/>
          </a:xfrm>
          <a:prstGeom prst="roundRect">
            <a:avLst/>
          </a:prstGeom>
          <a:gradFill flip="none" rotWithShape="1">
            <a:gsLst>
              <a:gs pos="0">
                <a:schemeClr val="accent3">
                  <a:lumMod val="89000"/>
                </a:schemeClr>
              </a:gs>
              <a:gs pos="23000">
                <a:schemeClr val="accent3">
                  <a:lumMod val="89000"/>
                </a:schemeClr>
              </a:gs>
              <a:gs pos="69000">
                <a:schemeClr val="accent3">
                  <a:lumMod val="75000"/>
                </a:schemeClr>
              </a:gs>
              <a:gs pos="97000">
                <a:schemeClr val="accent3">
                  <a:lumMod val="7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APPRENDERE I SIMBOLI</a:t>
            </a:r>
          </a:p>
        </p:txBody>
      </p:sp>
      <p:cxnSp>
        <p:nvCxnSpPr>
          <p:cNvPr id="6" name="Connettore 2 5"/>
          <p:cNvCxnSpPr>
            <a:stCxn id="4" idx="2"/>
          </p:cNvCxnSpPr>
          <p:nvPr/>
        </p:nvCxnSpPr>
        <p:spPr>
          <a:xfrm>
            <a:off x="4716016" y="2543200"/>
            <a:ext cx="0" cy="453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ttangolo arrotondato 6"/>
          <p:cNvSpPr/>
          <p:nvPr/>
        </p:nvSpPr>
        <p:spPr>
          <a:xfrm>
            <a:off x="2555776" y="3068960"/>
            <a:ext cx="43204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INDICATORI CULTURALI</a:t>
            </a:r>
          </a:p>
        </p:txBody>
      </p:sp>
      <p:cxnSp>
        <p:nvCxnSpPr>
          <p:cNvPr id="9" name="Connettore 2 8"/>
          <p:cNvCxnSpPr/>
          <p:nvPr/>
        </p:nvCxnSpPr>
        <p:spPr>
          <a:xfrm>
            <a:off x="4716016" y="407707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ttangolo arrotondato 11"/>
          <p:cNvSpPr/>
          <p:nvPr/>
        </p:nvSpPr>
        <p:spPr>
          <a:xfrm>
            <a:off x="2627784" y="4509120"/>
            <a:ext cx="4248472" cy="64807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MODELLI </a:t>
            </a:r>
          </a:p>
        </p:txBody>
      </p:sp>
      <p:cxnSp>
        <p:nvCxnSpPr>
          <p:cNvPr id="14" name="Connettore 2 13"/>
          <p:cNvCxnSpPr/>
          <p:nvPr/>
        </p:nvCxnSpPr>
        <p:spPr>
          <a:xfrm>
            <a:off x="4644008" y="522920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ttangolo arrotondato 14"/>
          <p:cNvSpPr/>
          <p:nvPr/>
        </p:nvSpPr>
        <p:spPr>
          <a:xfrm>
            <a:off x="2627784" y="5589240"/>
            <a:ext cx="4248472" cy="576064"/>
          </a:xfrm>
          <a:prstGeom prst="round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VALIDAZIONE</a:t>
            </a:r>
          </a:p>
        </p:txBody>
      </p:sp>
      <p:sp>
        <p:nvSpPr>
          <p:cNvPr id="16" name="Rettangolo 15"/>
          <p:cNvSpPr/>
          <p:nvPr/>
        </p:nvSpPr>
        <p:spPr>
          <a:xfrm>
            <a:off x="395536" y="332656"/>
            <a:ext cx="2376264" cy="954107"/>
          </a:xfrm>
          <a:prstGeom prst="rect">
            <a:avLst/>
          </a:prstGeom>
          <a:solidFill>
            <a:srgbClr val="FFFF00"/>
          </a:solidFill>
        </p:spPr>
        <p:txBody>
          <a:bodyPr wrap="square">
            <a:spAutoFit/>
          </a:bodyPr>
          <a:lstStyle/>
          <a:p>
            <a:pPr algn="just">
              <a:buNone/>
            </a:pPr>
            <a:r>
              <a:rPr lang="it-IT" sz="2800" dirty="0"/>
              <a:t>Come procedere?</a:t>
            </a:r>
          </a:p>
        </p:txBody>
      </p:sp>
      <p:sp>
        <p:nvSpPr>
          <p:cNvPr id="17" name="Rettangolo 16"/>
          <p:cNvSpPr/>
          <p:nvPr/>
        </p:nvSpPr>
        <p:spPr>
          <a:xfrm>
            <a:off x="0" y="1556792"/>
            <a:ext cx="2483768" cy="923330"/>
          </a:xfrm>
          <a:prstGeom prst="rect">
            <a:avLst/>
          </a:prstGeom>
        </p:spPr>
        <p:txBody>
          <a:bodyPr wrap="square">
            <a:spAutoFit/>
          </a:bodyPr>
          <a:lstStyle/>
          <a:p>
            <a:r>
              <a:rPr lang="it-IT" dirty="0"/>
              <a:t>Così come avviene con la lingua anche i simboli si apprendono</a:t>
            </a:r>
          </a:p>
        </p:txBody>
      </p:sp>
      <p:sp>
        <p:nvSpPr>
          <p:cNvPr id="18" name="Rettangolo 17"/>
          <p:cNvSpPr/>
          <p:nvPr/>
        </p:nvSpPr>
        <p:spPr>
          <a:xfrm>
            <a:off x="0" y="2852936"/>
            <a:ext cx="2160240" cy="923330"/>
          </a:xfrm>
          <a:prstGeom prst="rect">
            <a:avLst/>
          </a:prstGeom>
        </p:spPr>
        <p:txBody>
          <a:bodyPr wrap="square">
            <a:spAutoFit/>
          </a:bodyPr>
          <a:lstStyle/>
          <a:p>
            <a:r>
              <a:rPr lang="it-IT" dirty="0"/>
              <a:t>Producono senso all’interno di un gruppo</a:t>
            </a:r>
          </a:p>
        </p:txBody>
      </p:sp>
      <p:sp>
        <p:nvSpPr>
          <p:cNvPr id="19" name="Rettangolo 18"/>
          <p:cNvSpPr/>
          <p:nvPr/>
        </p:nvSpPr>
        <p:spPr>
          <a:xfrm>
            <a:off x="0" y="4005064"/>
            <a:ext cx="2376264" cy="1200329"/>
          </a:xfrm>
          <a:prstGeom prst="rect">
            <a:avLst/>
          </a:prstGeom>
        </p:spPr>
        <p:txBody>
          <a:bodyPr wrap="square">
            <a:spAutoFit/>
          </a:bodyPr>
          <a:lstStyle/>
          <a:p>
            <a:r>
              <a:rPr lang="it-IT" dirty="0"/>
              <a:t>e creano modelli che serviranno a interpretare il mondo sociale dell’uomo.</a:t>
            </a:r>
          </a:p>
        </p:txBody>
      </p:sp>
      <p:cxnSp>
        <p:nvCxnSpPr>
          <p:cNvPr id="21" name="Connettore 2 20"/>
          <p:cNvCxnSpPr/>
          <p:nvPr/>
        </p:nvCxnSpPr>
        <p:spPr>
          <a:xfrm flipH="1" flipV="1">
            <a:off x="1763688" y="3284984"/>
            <a:ext cx="648072"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ttangolo 22"/>
          <p:cNvSpPr/>
          <p:nvPr/>
        </p:nvSpPr>
        <p:spPr>
          <a:xfrm>
            <a:off x="6876256" y="5517232"/>
            <a:ext cx="2267744" cy="1200329"/>
          </a:xfrm>
          <a:prstGeom prst="rect">
            <a:avLst/>
          </a:prstGeom>
        </p:spPr>
        <p:txBody>
          <a:bodyPr wrap="square">
            <a:spAutoFit/>
          </a:bodyPr>
          <a:lstStyle/>
          <a:p>
            <a:pPr algn="just"/>
            <a:r>
              <a:rPr lang="it-IT" dirty="0"/>
              <a:t>Accertamento del modello sulla base dell’esperienza del mondo reale, </a:t>
            </a:r>
          </a:p>
        </p:txBody>
      </p:sp>
      <p:pic>
        <p:nvPicPr>
          <p:cNvPr id="3" name="Immagine 2">
            <a:extLst>
              <a:ext uri="{FF2B5EF4-FFF2-40B4-BE49-F238E27FC236}">
                <a16:creationId xmlns:a16="http://schemas.microsoft.com/office/drawing/2014/main" id="{DB54A1E4-9D04-4B87-BA98-D73BEEEA27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8565" y="216456"/>
            <a:ext cx="2143125" cy="2143125"/>
          </a:xfrm>
          <a:prstGeom prst="rect">
            <a:avLst/>
          </a:prstGeom>
        </p:spPr>
      </p:pic>
      <p:pic>
        <p:nvPicPr>
          <p:cNvPr id="8" name="Immagine 7">
            <a:extLst>
              <a:ext uri="{FF2B5EF4-FFF2-40B4-BE49-F238E27FC236}">
                <a16:creationId xmlns:a16="http://schemas.microsoft.com/office/drawing/2014/main" id="{60B16FB7-20F7-48A0-9520-6DAAEEDEBA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9785" y="2600300"/>
            <a:ext cx="1743075" cy="2628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fade">
                                      <p:cBhvr>
                                        <p:cTn id="56" dur="1000"/>
                                        <p:tgtEl>
                                          <p:spTgt spid="9"/>
                                        </p:tgtEl>
                                      </p:cBhvr>
                                    </p:animEffect>
                                    <p:anim calcmode="lin" valueType="num">
                                      <p:cBhvr>
                                        <p:cTn id="57" dur="1000" fill="hold"/>
                                        <p:tgtEl>
                                          <p:spTgt spid="9"/>
                                        </p:tgtEl>
                                        <p:attrNameLst>
                                          <p:attrName>ppt_x</p:attrName>
                                        </p:attrNameLst>
                                      </p:cBhvr>
                                      <p:tavLst>
                                        <p:tav tm="0">
                                          <p:val>
                                            <p:strVal val="#ppt_x"/>
                                          </p:val>
                                        </p:tav>
                                        <p:tav tm="100000">
                                          <p:val>
                                            <p:strVal val="#ppt_x"/>
                                          </p:val>
                                        </p:tav>
                                      </p:tavLst>
                                    </p:anim>
                                    <p:anim calcmode="lin" valueType="num">
                                      <p:cBhvr>
                                        <p:cTn id="5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fade">
                                      <p:cBhvr>
                                        <p:cTn id="70" dur="1000"/>
                                        <p:tgtEl>
                                          <p:spTgt spid="19"/>
                                        </p:tgtEl>
                                      </p:cBhvr>
                                    </p:animEffect>
                                    <p:anim calcmode="lin" valueType="num">
                                      <p:cBhvr>
                                        <p:cTn id="71" dur="1000" fill="hold"/>
                                        <p:tgtEl>
                                          <p:spTgt spid="19"/>
                                        </p:tgtEl>
                                        <p:attrNameLst>
                                          <p:attrName>ppt_x</p:attrName>
                                        </p:attrNameLst>
                                      </p:cBhvr>
                                      <p:tavLst>
                                        <p:tav tm="0">
                                          <p:val>
                                            <p:strVal val="#ppt_x"/>
                                          </p:val>
                                        </p:tav>
                                        <p:tav tm="100000">
                                          <p:val>
                                            <p:strVal val="#ppt_x"/>
                                          </p:val>
                                        </p:tav>
                                      </p:tavLst>
                                    </p:anim>
                                    <p:anim calcmode="lin" valueType="num">
                                      <p:cBhvr>
                                        <p:cTn id="7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5"/>
                                        </p:tgtEl>
                                        <p:attrNameLst>
                                          <p:attrName>style.visibility</p:attrName>
                                        </p:attrNameLst>
                                      </p:cBhvr>
                                      <p:to>
                                        <p:strVal val="visible"/>
                                      </p:to>
                                    </p:set>
                                    <p:animEffect transition="in" filter="fade">
                                      <p:cBhvr>
                                        <p:cTn id="84" dur="1000"/>
                                        <p:tgtEl>
                                          <p:spTgt spid="15"/>
                                        </p:tgtEl>
                                      </p:cBhvr>
                                    </p:animEffect>
                                    <p:anim calcmode="lin" valueType="num">
                                      <p:cBhvr>
                                        <p:cTn id="85" dur="1000" fill="hold"/>
                                        <p:tgtEl>
                                          <p:spTgt spid="15"/>
                                        </p:tgtEl>
                                        <p:attrNameLst>
                                          <p:attrName>ppt_x</p:attrName>
                                        </p:attrNameLst>
                                      </p:cBhvr>
                                      <p:tavLst>
                                        <p:tav tm="0">
                                          <p:val>
                                            <p:strVal val="#ppt_x"/>
                                          </p:val>
                                        </p:tav>
                                        <p:tav tm="100000">
                                          <p:val>
                                            <p:strVal val="#ppt_x"/>
                                          </p:val>
                                        </p:tav>
                                      </p:tavLst>
                                    </p:anim>
                                    <p:anim calcmode="lin" valueType="num">
                                      <p:cBhvr>
                                        <p:cTn id="8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3"/>
                                        </p:tgtEl>
                                        <p:attrNameLst>
                                          <p:attrName>style.visibility</p:attrName>
                                        </p:attrNameLst>
                                      </p:cBhvr>
                                      <p:to>
                                        <p:strVal val="visible"/>
                                      </p:to>
                                    </p:set>
                                    <p:animEffect transition="in" filter="fade">
                                      <p:cBhvr>
                                        <p:cTn id="91" dur="1000"/>
                                        <p:tgtEl>
                                          <p:spTgt spid="23"/>
                                        </p:tgtEl>
                                      </p:cBhvr>
                                    </p:animEffect>
                                    <p:anim calcmode="lin" valueType="num">
                                      <p:cBhvr>
                                        <p:cTn id="92" dur="1000" fill="hold"/>
                                        <p:tgtEl>
                                          <p:spTgt spid="23"/>
                                        </p:tgtEl>
                                        <p:attrNameLst>
                                          <p:attrName>ppt_x</p:attrName>
                                        </p:attrNameLst>
                                      </p:cBhvr>
                                      <p:tavLst>
                                        <p:tav tm="0">
                                          <p:val>
                                            <p:strVal val="#ppt_x"/>
                                          </p:val>
                                        </p:tav>
                                        <p:tav tm="100000">
                                          <p:val>
                                            <p:strVal val="#ppt_x"/>
                                          </p:val>
                                        </p:tav>
                                      </p:tavLst>
                                    </p:anim>
                                    <p:anim calcmode="lin" valueType="num">
                                      <p:cBhvr>
                                        <p:cTn id="9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nodeType="clickEffect">
                                  <p:stCondLst>
                                    <p:cond delay="0"/>
                                  </p:stCondLst>
                                  <p:childTnLst>
                                    <p:set>
                                      <p:cBhvr>
                                        <p:cTn id="97" dur="1" fill="hold">
                                          <p:stCondLst>
                                            <p:cond delay="0"/>
                                          </p:stCondLst>
                                        </p:cTn>
                                        <p:tgtEl>
                                          <p:spTgt spid="3"/>
                                        </p:tgtEl>
                                        <p:attrNameLst>
                                          <p:attrName>style.visibility</p:attrName>
                                        </p:attrNameLst>
                                      </p:cBhvr>
                                      <p:to>
                                        <p:strVal val="visible"/>
                                      </p:to>
                                    </p:set>
                                    <p:animEffect transition="in" filter="barn(inVertical)">
                                      <p:cBhvr>
                                        <p:cTn id="98" dur="500"/>
                                        <p:tgtEl>
                                          <p:spTgt spid="3"/>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nodeType="clickEffect">
                                  <p:stCondLst>
                                    <p:cond delay="0"/>
                                  </p:stCondLst>
                                  <p:childTnLst>
                                    <p:set>
                                      <p:cBhvr>
                                        <p:cTn id="102" dur="1" fill="hold">
                                          <p:stCondLst>
                                            <p:cond delay="0"/>
                                          </p:stCondLst>
                                        </p:cTn>
                                        <p:tgtEl>
                                          <p:spTgt spid="8"/>
                                        </p:tgtEl>
                                        <p:attrNameLst>
                                          <p:attrName>style.visibility</p:attrName>
                                        </p:attrNameLst>
                                      </p:cBhvr>
                                      <p:to>
                                        <p:strVal val="visible"/>
                                      </p:to>
                                    </p:set>
                                    <p:animEffect transition="in" filter="barn(inVertical)">
                                      <p:cBhvr>
                                        <p:cTn id="10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2" grpId="0" animBg="1"/>
      <p:bldP spid="15" grpId="0" animBg="1"/>
      <p:bldP spid="16" grpId="0" animBg="1"/>
      <p:bldP spid="17" grpId="0"/>
      <p:bldP spid="18" grpId="0"/>
      <p:bldP spid="19" grpId="0"/>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204377"/>
            <a:ext cx="8291264" cy="5865515"/>
          </a:xfrm>
        </p:spPr>
        <p:txBody>
          <a:bodyPr>
            <a:normAutofit/>
          </a:bodyPr>
          <a:lstStyle/>
          <a:p>
            <a:pPr marL="514350" indent="-514350" algn="just">
              <a:buNone/>
            </a:pPr>
            <a:r>
              <a:rPr lang="it-IT" sz="2800" dirty="0"/>
              <a:t>Esempi di </a:t>
            </a:r>
          </a:p>
          <a:p>
            <a:pPr marL="514350" indent="-514350" algn="just">
              <a:buNone/>
            </a:pPr>
            <a:r>
              <a:rPr lang="it-IT" sz="2800" dirty="0"/>
              <a:t>INDICATORI CULTURALI</a:t>
            </a:r>
          </a:p>
          <a:p>
            <a:pPr algn="just"/>
            <a:endParaRPr lang="it-IT" sz="2800" dirty="0"/>
          </a:p>
        </p:txBody>
      </p:sp>
      <p:graphicFrame>
        <p:nvGraphicFramePr>
          <p:cNvPr id="4" name="Tabella 3"/>
          <p:cNvGraphicFramePr>
            <a:graphicFrameLocks noGrp="1"/>
          </p:cNvGraphicFramePr>
          <p:nvPr/>
        </p:nvGraphicFramePr>
        <p:xfrm>
          <a:off x="611560" y="1268760"/>
          <a:ext cx="2880320" cy="2225040"/>
        </p:xfrm>
        <a:graphic>
          <a:graphicData uri="http://schemas.openxmlformats.org/drawingml/2006/table">
            <a:tbl>
              <a:tblPr firstRow="1" bandRow="1">
                <a:tableStyleId>{5C22544A-7EE6-4342-B048-85BDC9FD1C3A}</a:tableStyleId>
              </a:tblPr>
              <a:tblGrid>
                <a:gridCol w="2880320">
                  <a:extLst>
                    <a:ext uri="{9D8B030D-6E8A-4147-A177-3AD203B41FA5}">
                      <a16:colId xmlns:a16="http://schemas.microsoft.com/office/drawing/2014/main" val="20000"/>
                    </a:ext>
                  </a:extLst>
                </a:gridCol>
              </a:tblGrid>
              <a:tr h="370840">
                <a:tc>
                  <a:txBody>
                    <a:bodyPr/>
                    <a:lstStyle/>
                    <a:p>
                      <a:r>
                        <a:rPr lang="it-IT" dirty="0"/>
                        <a:t>Cognizione</a:t>
                      </a:r>
                    </a:p>
                  </a:txBody>
                  <a:tcPr/>
                </a:tc>
                <a:extLst>
                  <a:ext uri="{0D108BD9-81ED-4DB2-BD59-A6C34878D82A}">
                    <a16:rowId xmlns:a16="http://schemas.microsoft.com/office/drawing/2014/main" val="10000"/>
                  </a:ext>
                </a:extLst>
              </a:tr>
              <a:tr h="370840">
                <a:tc>
                  <a:txBody>
                    <a:bodyPr/>
                    <a:lstStyle/>
                    <a:p>
                      <a:r>
                        <a:rPr lang="it-IT" dirty="0"/>
                        <a:t>Sentimento</a:t>
                      </a:r>
                    </a:p>
                  </a:txBody>
                  <a:tcPr/>
                </a:tc>
                <a:extLst>
                  <a:ext uri="{0D108BD9-81ED-4DB2-BD59-A6C34878D82A}">
                    <a16:rowId xmlns:a16="http://schemas.microsoft.com/office/drawing/2014/main" val="10001"/>
                  </a:ext>
                </a:extLst>
              </a:tr>
              <a:tr h="370840">
                <a:tc>
                  <a:txBody>
                    <a:bodyPr/>
                    <a:lstStyle/>
                    <a:p>
                      <a:r>
                        <a:rPr lang="it-IT" dirty="0"/>
                        <a:t>Comportamento</a:t>
                      </a:r>
                    </a:p>
                  </a:txBody>
                  <a:tcPr/>
                </a:tc>
                <a:extLst>
                  <a:ext uri="{0D108BD9-81ED-4DB2-BD59-A6C34878D82A}">
                    <a16:rowId xmlns:a16="http://schemas.microsoft.com/office/drawing/2014/main" val="10002"/>
                  </a:ext>
                </a:extLst>
              </a:tr>
              <a:tr h="370840">
                <a:tc>
                  <a:txBody>
                    <a:bodyPr/>
                    <a:lstStyle/>
                    <a:p>
                      <a:r>
                        <a:rPr lang="it-IT" dirty="0"/>
                        <a:t>Convincimento</a:t>
                      </a:r>
                    </a:p>
                  </a:txBody>
                  <a:tcPr/>
                </a:tc>
                <a:extLst>
                  <a:ext uri="{0D108BD9-81ED-4DB2-BD59-A6C34878D82A}">
                    <a16:rowId xmlns:a16="http://schemas.microsoft.com/office/drawing/2014/main" val="10003"/>
                  </a:ext>
                </a:extLst>
              </a:tr>
              <a:tr h="370840">
                <a:tc>
                  <a:txBody>
                    <a:bodyPr/>
                    <a:lstStyle/>
                    <a:p>
                      <a:r>
                        <a:rPr lang="it-IT" dirty="0"/>
                        <a:t>Apprezzamento</a:t>
                      </a:r>
                    </a:p>
                  </a:txBody>
                  <a:tcPr/>
                </a:tc>
                <a:extLst>
                  <a:ext uri="{0D108BD9-81ED-4DB2-BD59-A6C34878D82A}">
                    <a16:rowId xmlns:a16="http://schemas.microsoft.com/office/drawing/2014/main" val="10004"/>
                  </a:ext>
                </a:extLst>
              </a:tr>
              <a:tr h="370840">
                <a:tc>
                  <a:txBody>
                    <a:bodyPr/>
                    <a:lstStyle/>
                    <a:p>
                      <a:r>
                        <a:rPr lang="it-IT" dirty="0"/>
                        <a:t>Dedizione </a:t>
                      </a:r>
                    </a:p>
                  </a:txBody>
                  <a:tcPr/>
                </a:tc>
                <a:extLst>
                  <a:ext uri="{0D108BD9-81ED-4DB2-BD59-A6C34878D82A}">
                    <a16:rowId xmlns:a16="http://schemas.microsoft.com/office/drawing/2014/main" val="10005"/>
                  </a:ext>
                </a:extLst>
              </a:tr>
            </a:tbl>
          </a:graphicData>
        </a:graphic>
      </p:graphicFrame>
      <p:sp>
        <p:nvSpPr>
          <p:cNvPr id="5" name="CasellaDiTesto 4"/>
          <p:cNvSpPr txBox="1"/>
          <p:nvPr/>
        </p:nvSpPr>
        <p:spPr>
          <a:xfrm>
            <a:off x="6084168" y="404664"/>
            <a:ext cx="2402774" cy="369332"/>
          </a:xfrm>
          <a:prstGeom prst="rect">
            <a:avLst/>
          </a:prstGeom>
          <a:noFill/>
        </p:spPr>
        <p:txBody>
          <a:bodyPr wrap="none" rtlCol="0">
            <a:spAutoFit/>
          </a:bodyPr>
          <a:lstStyle/>
          <a:p>
            <a:r>
              <a:rPr lang="it-IT" dirty="0"/>
              <a:t>e di SIMBOLI CONDIVISI</a:t>
            </a:r>
          </a:p>
        </p:txBody>
      </p:sp>
      <p:graphicFrame>
        <p:nvGraphicFramePr>
          <p:cNvPr id="6" name="Tabella 5"/>
          <p:cNvGraphicFramePr>
            <a:graphicFrameLocks noGrp="1"/>
          </p:cNvGraphicFramePr>
          <p:nvPr/>
        </p:nvGraphicFramePr>
        <p:xfrm>
          <a:off x="5580112" y="1340768"/>
          <a:ext cx="3096344" cy="2225040"/>
        </p:xfrm>
        <a:graphic>
          <a:graphicData uri="http://schemas.openxmlformats.org/drawingml/2006/table">
            <a:tbl>
              <a:tblPr firstRow="1" bandRow="1">
                <a:tableStyleId>{5C22544A-7EE6-4342-B048-85BDC9FD1C3A}</a:tableStyleId>
              </a:tblPr>
              <a:tblGrid>
                <a:gridCol w="3096344">
                  <a:extLst>
                    <a:ext uri="{9D8B030D-6E8A-4147-A177-3AD203B41FA5}">
                      <a16:colId xmlns:a16="http://schemas.microsoft.com/office/drawing/2014/main" val="20000"/>
                    </a:ext>
                  </a:extLst>
                </a:gridCol>
              </a:tblGrid>
              <a:tr h="370840">
                <a:tc>
                  <a:txBody>
                    <a:bodyPr/>
                    <a:lstStyle/>
                    <a:p>
                      <a:r>
                        <a:rPr lang="it-IT" dirty="0"/>
                        <a:t>IO</a:t>
                      </a:r>
                    </a:p>
                  </a:txBody>
                  <a:tcPr/>
                </a:tc>
                <a:extLst>
                  <a:ext uri="{0D108BD9-81ED-4DB2-BD59-A6C34878D82A}">
                    <a16:rowId xmlns:a16="http://schemas.microsoft.com/office/drawing/2014/main" val="10000"/>
                  </a:ext>
                </a:extLst>
              </a:tr>
              <a:tr h="370840">
                <a:tc>
                  <a:txBody>
                    <a:bodyPr/>
                    <a:lstStyle/>
                    <a:p>
                      <a:r>
                        <a:rPr lang="it-IT" dirty="0"/>
                        <a:t>ALTRI</a:t>
                      </a:r>
                    </a:p>
                  </a:txBody>
                  <a:tcPr/>
                </a:tc>
                <a:extLst>
                  <a:ext uri="{0D108BD9-81ED-4DB2-BD59-A6C34878D82A}">
                    <a16:rowId xmlns:a16="http://schemas.microsoft.com/office/drawing/2014/main" val="10001"/>
                  </a:ext>
                </a:extLst>
              </a:tr>
              <a:tr h="370840">
                <a:tc>
                  <a:txBody>
                    <a:bodyPr/>
                    <a:lstStyle/>
                    <a:p>
                      <a:r>
                        <a:rPr lang="it-IT" dirty="0"/>
                        <a:t>NATURA</a:t>
                      </a:r>
                    </a:p>
                  </a:txBody>
                  <a:tcPr/>
                </a:tc>
                <a:extLst>
                  <a:ext uri="{0D108BD9-81ED-4DB2-BD59-A6C34878D82A}">
                    <a16:rowId xmlns:a16="http://schemas.microsoft.com/office/drawing/2014/main" val="10002"/>
                  </a:ext>
                </a:extLst>
              </a:tr>
              <a:tr h="370840">
                <a:tc>
                  <a:txBody>
                    <a:bodyPr/>
                    <a:lstStyle/>
                    <a:p>
                      <a:r>
                        <a:rPr lang="it-IT" dirty="0"/>
                        <a:t>TEMPO</a:t>
                      </a:r>
                    </a:p>
                  </a:txBody>
                  <a:tcPr/>
                </a:tc>
                <a:extLst>
                  <a:ext uri="{0D108BD9-81ED-4DB2-BD59-A6C34878D82A}">
                    <a16:rowId xmlns:a16="http://schemas.microsoft.com/office/drawing/2014/main" val="10003"/>
                  </a:ext>
                </a:extLst>
              </a:tr>
              <a:tr h="370840">
                <a:tc>
                  <a:txBody>
                    <a:bodyPr/>
                    <a:lstStyle/>
                    <a:p>
                      <a:r>
                        <a:rPr lang="it-IT" dirty="0"/>
                        <a:t>SPAZIO</a:t>
                      </a:r>
                    </a:p>
                  </a:txBody>
                  <a:tcPr/>
                </a:tc>
                <a:extLst>
                  <a:ext uri="{0D108BD9-81ED-4DB2-BD59-A6C34878D82A}">
                    <a16:rowId xmlns:a16="http://schemas.microsoft.com/office/drawing/2014/main" val="10004"/>
                  </a:ext>
                </a:extLst>
              </a:tr>
              <a:tr h="370840">
                <a:tc>
                  <a:txBody>
                    <a:bodyPr/>
                    <a:lstStyle/>
                    <a:p>
                      <a:r>
                        <a:rPr lang="it-IT" dirty="0"/>
                        <a:t>Il TUTTO</a:t>
                      </a:r>
                    </a:p>
                  </a:txBody>
                  <a:tcPr/>
                </a:tc>
                <a:extLst>
                  <a:ext uri="{0D108BD9-81ED-4DB2-BD59-A6C34878D82A}">
                    <a16:rowId xmlns:a16="http://schemas.microsoft.com/office/drawing/2014/main" val="10005"/>
                  </a:ext>
                </a:extLst>
              </a:tr>
            </a:tbl>
          </a:graphicData>
        </a:graphic>
      </p:graphicFrame>
      <p:sp>
        <p:nvSpPr>
          <p:cNvPr id="7" name="CasellaDiTesto 6"/>
          <p:cNvSpPr txBox="1"/>
          <p:nvPr/>
        </p:nvSpPr>
        <p:spPr>
          <a:xfrm>
            <a:off x="827584" y="3933056"/>
            <a:ext cx="7920880" cy="923330"/>
          </a:xfrm>
          <a:prstGeom prst="rect">
            <a:avLst/>
          </a:prstGeom>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p:spPr>
        <p:txBody>
          <a:bodyPr wrap="square" rtlCol="0">
            <a:spAutoFit/>
          </a:bodyPr>
          <a:lstStyle/>
          <a:p>
            <a:r>
              <a:rPr lang="it-IT" dirty="0"/>
              <a:t>Considerando i testi del NT è opportuno domandarsi se il SIGNIFICATO attribuito a un testo proviene dalla storia culturale degli interpreti odierni o dalla storia culturale di chi produsse gli scritti.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1DBB0A-0878-457C-88FD-2FE41C9BF876}"/>
              </a:ext>
            </a:extLst>
          </p:cNvPr>
          <p:cNvSpPr>
            <a:spLocks noGrp="1"/>
          </p:cNvSpPr>
          <p:nvPr>
            <p:ph type="ctrTitle"/>
          </p:nvPr>
        </p:nvSpPr>
        <p:spPr>
          <a:xfrm>
            <a:off x="685800" y="332656"/>
            <a:ext cx="7772400" cy="1470025"/>
          </a:xfrm>
        </p:spPr>
        <p:txBody>
          <a:bodyPr/>
          <a:lstStyle/>
          <a:p>
            <a:r>
              <a:rPr lang="it-IT" dirty="0"/>
              <a:t>Sommario</a:t>
            </a:r>
            <a:endParaRPr lang="en-GB" dirty="0"/>
          </a:p>
        </p:txBody>
      </p:sp>
      <p:sp>
        <p:nvSpPr>
          <p:cNvPr id="3" name="Sottotitolo 2">
            <a:extLst>
              <a:ext uri="{FF2B5EF4-FFF2-40B4-BE49-F238E27FC236}">
                <a16:creationId xmlns:a16="http://schemas.microsoft.com/office/drawing/2014/main" id="{1BF0E254-D4FE-493A-A1C1-F5C9EC708AE4}"/>
              </a:ext>
            </a:extLst>
          </p:cNvPr>
          <p:cNvSpPr>
            <a:spLocks noGrp="1"/>
          </p:cNvSpPr>
          <p:nvPr>
            <p:ph type="subTitle" idx="1"/>
          </p:nvPr>
        </p:nvSpPr>
        <p:spPr>
          <a:xfrm>
            <a:off x="1259632" y="2420888"/>
            <a:ext cx="6400800" cy="3816424"/>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a:bodyPr>
          <a:lstStyle/>
          <a:p>
            <a:pPr marL="514350" indent="-514350" algn="l">
              <a:buAutoNum type="arabicPeriod"/>
            </a:pPr>
            <a:r>
              <a:rPr lang="it-IT" dirty="0">
                <a:solidFill>
                  <a:schemeClr val="tx1"/>
                </a:solidFill>
              </a:rPr>
              <a:t>Il Documento della Pontificia Commissione Biblica, </a:t>
            </a:r>
            <a:r>
              <a:rPr lang="it-IT" i="1" dirty="0">
                <a:solidFill>
                  <a:schemeClr val="tx1"/>
                </a:solidFill>
              </a:rPr>
              <a:t>L’Interpretazione della Bibbia nella Chiesa</a:t>
            </a:r>
            <a:r>
              <a:rPr lang="it-IT" dirty="0">
                <a:solidFill>
                  <a:schemeClr val="tx1"/>
                </a:solidFill>
              </a:rPr>
              <a:t>. Focus sull’approccio antropologico.</a:t>
            </a:r>
          </a:p>
          <a:p>
            <a:pPr algn="l"/>
            <a:r>
              <a:rPr lang="en-GB" dirty="0">
                <a:solidFill>
                  <a:schemeClr val="tx1"/>
                </a:solidFill>
              </a:rPr>
              <a:t>2. Tre </a:t>
            </a:r>
            <a:r>
              <a:rPr lang="en-GB" dirty="0" err="1">
                <a:solidFill>
                  <a:schemeClr val="tx1"/>
                </a:solidFill>
              </a:rPr>
              <a:t>proposte</a:t>
            </a:r>
            <a:r>
              <a:rPr lang="en-GB" dirty="0">
                <a:solidFill>
                  <a:schemeClr val="tx1"/>
                </a:solidFill>
              </a:rPr>
              <a:t> </a:t>
            </a:r>
            <a:r>
              <a:rPr lang="en-GB" dirty="0" err="1">
                <a:solidFill>
                  <a:schemeClr val="tx1"/>
                </a:solidFill>
              </a:rPr>
              <a:t>metodologiche</a:t>
            </a:r>
            <a:r>
              <a:rPr lang="en-GB" dirty="0">
                <a:solidFill>
                  <a:schemeClr val="tx1"/>
                </a:solidFill>
              </a:rPr>
              <a:t>.</a:t>
            </a:r>
          </a:p>
          <a:p>
            <a:pPr algn="l"/>
            <a:r>
              <a:rPr lang="en-GB" dirty="0">
                <a:solidFill>
                  <a:schemeClr val="tx1"/>
                </a:solidFill>
              </a:rPr>
              <a:t>3. </a:t>
            </a:r>
            <a:r>
              <a:rPr lang="en-GB" dirty="0" err="1">
                <a:solidFill>
                  <a:schemeClr val="tx1"/>
                </a:solidFill>
              </a:rPr>
              <a:t>Conclusioni</a:t>
            </a:r>
            <a:r>
              <a:rPr lang="en-GB" dirty="0">
                <a:solidFill>
                  <a:schemeClr val="tx1"/>
                </a:solidFill>
              </a:rPr>
              <a:t>.</a:t>
            </a:r>
          </a:p>
        </p:txBody>
      </p:sp>
    </p:spTree>
    <p:extLst>
      <p:ext uri="{BB962C8B-B14F-4D97-AF65-F5344CB8AC3E}">
        <p14:creationId xmlns:p14="http://schemas.microsoft.com/office/powerpoint/2010/main" val="3253915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1"/>
          </p:nvPr>
        </p:nvGraphicFramePr>
        <p:xfrm>
          <a:off x="457200" y="1600200"/>
          <a:ext cx="8229600" cy="438912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it-IT" dirty="0"/>
                        <a:t>PROBLEMI COMUNI</a:t>
                      </a:r>
                    </a:p>
                  </a:txBody>
                  <a:tcPr/>
                </a:tc>
                <a:tc>
                  <a:txBody>
                    <a:bodyPr/>
                    <a:lstStyle/>
                    <a:p>
                      <a:r>
                        <a:rPr lang="it-IT" dirty="0"/>
                        <a:t>TIPO di</a:t>
                      </a:r>
                    </a:p>
                    <a:p>
                      <a:r>
                        <a:rPr lang="it-IT" dirty="0"/>
                        <a:t>SOLUZIONE</a:t>
                      </a:r>
                    </a:p>
                  </a:txBody>
                  <a:tcPr/>
                </a:tc>
                <a:tc>
                  <a:txBody>
                    <a:bodyPr/>
                    <a:lstStyle/>
                    <a:p>
                      <a:endParaRPr lang="it-IT"/>
                    </a:p>
                  </a:txBody>
                  <a:tcPr/>
                </a:tc>
                <a:tc>
                  <a:txBody>
                    <a:bodyPr/>
                    <a:lstStyle/>
                    <a:p>
                      <a:endParaRPr lang="it-IT"/>
                    </a:p>
                  </a:txBody>
                  <a:tcPr/>
                </a:tc>
                <a:extLst>
                  <a:ext uri="{0D108BD9-81ED-4DB2-BD59-A6C34878D82A}">
                    <a16:rowId xmlns:a16="http://schemas.microsoft.com/office/drawing/2014/main" val="10000"/>
                  </a:ext>
                </a:extLst>
              </a:tr>
              <a:tr h="370840">
                <a:tc>
                  <a:txBody>
                    <a:bodyPr/>
                    <a:lstStyle/>
                    <a:p>
                      <a:r>
                        <a:rPr lang="it-IT" dirty="0"/>
                        <a:t>Modo in cui si vive e assume</a:t>
                      </a:r>
                      <a:r>
                        <a:rPr lang="it-IT" baseline="0" dirty="0"/>
                        <a:t> l’attività umana</a:t>
                      </a:r>
                      <a:endParaRPr lang="it-IT" dirty="0"/>
                    </a:p>
                  </a:txBody>
                  <a:tcPr/>
                </a:tc>
                <a:tc>
                  <a:txBody>
                    <a:bodyPr/>
                    <a:lstStyle/>
                    <a:p>
                      <a:r>
                        <a:rPr lang="it-IT" dirty="0"/>
                        <a:t>Essere </a:t>
                      </a:r>
                    </a:p>
                  </a:txBody>
                  <a:tcPr/>
                </a:tc>
                <a:tc>
                  <a:txBody>
                    <a:bodyPr/>
                    <a:lstStyle/>
                    <a:p>
                      <a:r>
                        <a:rPr lang="it-IT" dirty="0"/>
                        <a:t>Essere in divenire</a:t>
                      </a:r>
                    </a:p>
                  </a:txBody>
                  <a:tcPr/>
                </a:tc>
                <a:tc>
                  <a:txBody>
                    <a:bodyPr/>
                    <a:lstStyle/>
                    <a:p>
                      <a:r>
                        <a:rPr lang="it-IT" dirty="0"/>
                        <a:t>Fare </a:t>
                      </a:r>
                    </a:p>
                  </a:txBody>
                  <a:tcPr/>
                </a:tc>
                <a:extLst>
                  <a:ext uri="{0D108BD9-81ED-4DB2-BD59-A6C34878D82A}">
                    <a16:rowId xmlns:a16="http://schemas.microsoft.com/office/drawing/2014/main" val="10001"/>
                  </a:ext>
                </a:extLst>
              </a:tr>
              <a:tr h="370840">
                <a:tc>
                  <a:txBody>
                    <a:bodyPr/>
                    <a:lstStyle/>
                    <a:p>
                      <a:r>
                        <a:rPr lang="it-IT" dirty="0"/>
                        <a:t>Relazioni Interpersonali </a:t>
                      </a:r>
                    </a:p>
                  </a:txBody>
                  <a:tcPr/>
                </a:tc>
                <a:tc>
                  <a:txBody>
                    <a:bodyPr/>
                    <a:lstStyle/>
                    <a:p>
                      <a:r>
                        <a:rPr lang="it-IT" dirty="0"/>
                        <a:t>Collaterali </a:t>
                      </a:r>
                    </a:p>
                  </a:txBody>
                  <a:tcPr/>
                </a:tc>
                <a:tc>
                  <a:txBody>
                    <a:bodyPr/>
                    <a:lstStyle/>
                    <a:p>
                      <a:r>
                        <a:rPr lang="it-IT" dirty="0"/>
                        <a:t>Lineari </a:t>
                      </a:r>
                    </a:p>
                  </a:txBody>
                  <a:tcPr/>
                </a:tc>
                <a:tc>
                  <a:txBody>
                    <a:bodyPr/>
                    <a:lstStyle/>
                    <a:p>
                      <a:r>
                        <a:rPr lang="it-IT" dirty="0"/>
                        <a:t>Individuali </a:t>
                      </a:r>
                    </a:p>
                  </a:txBody>
                  <a:tcPr/>
                </a:tc>
                <a:extLst>
                  <a:ext uri="{0D108BD9-81ED-4DB2-BD59-A6C34878D82A}">
                    <a16:rowId xmlns:a16="http://schemas.microsoft.com/office/drawing/2014/main" val="10002"/>
                  </a:ext>
                </a:extLst>
              </a:tr>
              <a:tr h="370840">
                <a:tc>
                  <a:txBody>
                    <a:bodyPr/>
                    <a:lstStyle/>
                    <a:p>
                      <a:r>
                        <a:rPr lang="it-IT" dirty="0"/>
                        <a:t>Orientamento temporale </a:t>
                      </a:r>
                    </a:p>
                  </a:txBody>
                  <a:tcPr/>
                </a:tc>
                <a:tc>
                  <a:txBody>
                    <a:bodyPr/>
                    <a:lstStyle/>
                    <a:p>
                      <a:r>
                        <a:rPr lang="it-IT" dirty="0"/>
                        <a:t>Presente </a:t>
                      </a:r>
                    </a:p>
                  </a:txBody>
                  <a:tcPr/>
                </a:tc>
                <a:tc>
                  <a:txBody>
                    <a:bodyPr/>
                    <a:lstStyle/>
                    <a:p>
                      <a:r>
                        <a:rPr lang="it-IT" dirty="0"/>
                        <a:t>Passato </a:t>
                      </a:r>
                    </a:p>
                  </a:txBody>
                  <a:tcPr/>
                </a:tc>
                <a:tc>
                  <a:txBody>
                    <a:bodyPr/>
                    <a:lstStyle/>
                    <a:p>
                      <a:r>
                        <a:rPr lang="it-IT" dirty="0"/>
                        <a:t>Futuro </a:t>
                      </a:r>
                    </a:p>
                  </a:txBody>
                  <a:tcPr/>
                </a:tc>
                <a:extLst>
                  <a:ext uri="{0D108BD9-81ED-4DB2-BD59-A6C34878D82A}">
                    <a16:rowId xmlns:a16="http://schemas.microsoft.com/office/drawing/2014/main" val="10003"/>
                  </a:ext>
                </a:extLst>
              </a:tr>
              <a:tr h="370840">
                <a:tc>
                  <a:txBody>
                    <a:bodyPr/>
                    <a:lstStyle/>
                    <a:p>
                      <a:r>
                        <a:rPr lang="it-IT" dirty="0"/>
                        <a:t>Relazione dell’uomo con la natura </a:t>
                      </a:r>
                    </a:p>
                  </a:txBody>
                  <a:tcPr/>
                </a:tc>
                <a:tc>
                  <a:txBody>
                    <a:bodyPr/>
                    <a:lstStyle/>
                    <a:p>
                      <a:r>
                        <a:rPr lang="it-IT" dirty="0"/>
                        <a:t>Essere soggetto ad essa</a:t>
                      </a:r>
                    </a:p>
                  </a:txBody>
                  <a:tcPr/>
                </a:tc>
                <a:tc>
                  <a:txBody>
                    <a:bodyPr/>
                    <a:lstStyle/>
                    <a:p>
                      <a:r>
                        <a:rPr lang="it-IT" dirty="0"/>
                        <a:t>Vivere in armonia con essa </a:t>
                      </a:r>
                    </a:p>
                  </a:txBody>
                  <a:tcPr/>
                </a:tc>
                <a:tc>
                  <a:txBody>
                    <a:bodyPr/>
                    <a:lstStyle/>
                    <a:p>
                      <a:r>
                        <a:rPr lang="it-IT" dirty="0"/>
                        <a:t>Dominarla </a:t>
                      </a:r>
                    </a:p>
                  </a:txBody>
                  <a:tcPr/>
                </a:tc>
                <a:extLst>
                  <a:ext uri="{0D108BD9-81ED-4DB2-BD59-A6C34878D82A}">
                    <a16:rowId xmlns:a16="http://schemas.microsoft.com/office/drawing/2014/main" val="10004"/>
                  </a:ext>
                </a:extLst>
              </a:tr>
              <a:tr h="370840">
                <a:tc>
                  <a:txBody>
                    <a:bodyPr/>
                    <a:lstStyle/>
                    <a:p>
                      <a:r>
                        <a:rPr lang="it-IT" dirty="0"/>
                        <a:t>Visione della natura umana</a:t>
                      </a:r>
                      <a:r>
                        <a:rPr lang="it-IT" baseline="0" dirty="0"/>
                        <a:t> </a:t>
                      </a:r>
                      <a:endParaRPr lang="it-IT" dirty="0"/>
                    </a:p>
                  </a:txBody>
                  <a:tcPr/>
                </a:tc>
                <a:tc>
                  <a:txBody>
                    <a:bodyPr/>
                    <a:lstStyle/>
                    <a:p>
                      <a:r>
                        <a:rPr lang="it-IT" dirty="0"/>
                        <a:t>Un misto</a:t>
                      </a:r>
                      <a:r>
                        <a:rPr lang="it-IT" baseline="0" dirty="0"/>
                        <a:t> tra il bene e il male</a:t>
                      </a:r>
                      <a:endParaRPr lang="it-IT" dirty="0"/>
                    </a:p>
                  </a:txBody>
                  <a:tcPr/>
                </a:tc>
                <a:tc>
                  <a:txBody>
                    <a:bodyPr/>
                    <a:lstStyle/>
                    <a:p>
                      <a:r>
                        <a:rPr lang="it-IT" dirty="0"/>
                        <a:t>Cattiva</a:t>
                      </a:r>
                      <a:r>
                        <a:rPr lang="it-IT" baseline="0" dirty="0"/>
                        <a:t> </a:t>
                      </a:r>
                      <a:endParaRPr lang="it-IT" dirty="0"/>
                    </a:p>
                  </a:txBody>
                  <a:tcPr/>
                </a:tc>
                <a:tc>
                  <a:txBody>
                    <a:bodyPr/>
                    <a:lstStyle/>
                    <a:p>
                      <a:r>
                        <a:rPr lang="it-IT" dirty="0"/>
                        <a:t>Buona </a:t>
                      </a:r>
                    </a:p>
                  </a:txBody>
                  <a:tcPr/>
                </a:tc>
                <a:extLst>
                  <a:ext uri="{0D108BD9-81ED-4DB2-BD59-A6C34878D82A}">
                    <a16:rowId xmlns:a16="http://schemas.microsoft.com/office/drawing/2014/main" val="10005"/>
                  </a:ext>
                </a:extLst>
              </a:tr>
            </a:tbl>
          </a:graphicData>
        </a:graphic>
      </p:graphicFrame>
      <p:sp>
        <p:nvSpPr>
          <p:cNvPr id="5" name="CasellaDiTesto 4"/>
          <p:cNvSpPr txBox="1"/>
          <p:nvPr/>
        </p:nvSpPr>
        <p:spPr>
          <a:xfrm>
            <a:off x="611560" y="404664"/>
            <a:ext cx="6892784" cy="646331"/>
          </a:xfrm>
          <a:prstGeom prst="rect">
            <a:avLst/>
          </a:prstGeom>
          <a:noFill/>
        </p:spPr>
        <p:txBody>
          <a:bodyPr wrap="none" rtlCol="0">
            <a:spAutoFit/>
          </a:bodyPr>
          <a:lstStyle/>
          <a:p>
            <a:pPr algn="just"/>
            <a:r>
              <a:rPr lang="it-IT" dirty="0"/>
              <a:t>Modello per comparare i valori attraverso le culture. Tavola proposta da</a:t>
            </a:r>
          </a:p>
          <a:p>
            <a:pPr algn="just"/>
            <a:r>
              <a:rPr lang="it-IT" dirty="0"/>
              <a:t> </a:t>
            </a:r>
            <a:r>
              <a:rPr lang="it-IT" dirty="0" err="1"/>
              <a:t>Kluckhohn-Strodtbeck</a:t>
            </a:r>
            <a:r>
              <a:rPr lang="it-IT" dirty="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CFA919-66E7-49E9-B432-588673A07C5F}"/>
              </a:ext>
            </a:extLst>
          </p:cNvPr>
          <p:cNvSpPr>
            <a:spLocks noGrp="1"/>
          </p:cNvSpPr>
          <p:nvPr>
            <p:ph type="title"/>
          </p:nvPr>
        </p:nvSpPr>
        <p:spPr>
          <a:xfrm>
            <a:off x="251520" y="332656"/>
            <a:ext cx="8229600" cy="1143000"/>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Autofit/>
          </a:bodyPr>
          <a:lstStyle/>
          <a:p>
            <a:r>
              <a:rPr lang="it-IT" sz="3600" dirty="0"/>
              <a:t>Quale modello per interpretare i sintomi dei pazienti nelle storie narrate nella Bibbia?</a:t>
            </a:r>
            <a:endParaRPr lang="en-GB" sz="3600" dirty="0"/>
          </a:p>
        </p:txBody>
      </p:sp>
      <p:graphicFrame>
        <p:nvGraphicFramePr>
          <p:cNvPr id="4" name="Tabella 4">
            <a:extLst>
              <a:ext uri="{FF2B5EF4-FFF2-40B4-BE49-F238E27FC236}">
                <a16:creationId xmlns:a16="http://schemas.microsoft.com/office/drawing/2014/main" id="{688A1B29-9CF1-4A1B-A600-3FEBD4009515}"/>
              </a:ext>
            </a:extLst>
          </p:cNvPr>
          <p:cNvGraphicFramePr>
            <a:graphicFrameLocks noGrp="1"/>
          </p:cNvGraphicFramePr>
          <p:nvPr>
            <p:ph idx="1"/>
            <p:extLst>
              <p:ext uri="{D42A27DB-BD31-4B8C-83A1-F6EECF244321}">
                <p14:modId xmlns:p14="http://schemas.microsoft.com/office/powerpoint/2010/main" val="4055888967"/>
              </p:ext>
            </p:extLst>
          </p:nvPr>
        </p:nvGraphicFramePr>
        <p:xfrm>
          <a:off x="457200" y="1916832"/>
          <a:ext cx="8229600" cy="42164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872599848"/>
                    </a:ext>
                  </a:extLst>
                </a:gridCol>
                <a:gridCol w="4114800">
                  <a:extLst>
                    <a:ext uri="{9D8B030D-6E8A-4147-A177-3AD203B41FA5}">
                      <a16:colId xmlns:a16="http://schemas.microsoft.com/office/drawing/2014/main" val="1885352022"/>
                    </a:ext>
                  </a:extLst>
                </a:gridCol>
              </a:tblGrid>
              <a:tr h="370840">
                <a:tc>
                  <a:txBody>
                    <a:bodyPr/>
                    <a:lstStyle/>
                    <a:p>
                      <a:r>
                        <a:rPr lang="it-IT" dirty="0"/>
                        <a:t>MODELLO BIOMEDICO</a:t>
                      </a:r>
                      <a:endParaRPr lang="en-GB" dirty="0"/>
                    </a:p>
                  </a:txBody>
                  <a:tcPr/>
                </a:tc>
                <a:tc>
                  <a:txBody>
                    <a:bodyPr/>
                    <a:lstStyle/>
                    <a:p>
                      <a:r>
                        <a:rPr lang="it-IT" dirty="0"/>
                        <a:t>MODELLO CULTURALE</a:t>
                      </a:r>
                      <a:endParaRPr lang="en-GB" dirty="0"/>
                    </a:p>
                  </a:txBody>
                  <a:tcPr/>
                </a:tc>
                <a:extLst>
                  <a:ext uri="{0D108BD9-81ED-4DB2-BD59-A6C34878D82A}">
                    <a16:rowId xmlns:a16="http://schemas.microsoft.com/office/drawing/2014/main" val="1714969825"/>
                  </a:ext>
                </a:extLst>
              </a:tr>
              <a:tr h="370840">
                <a:tc>
                  <a:txBody>
                    <a:bodyPr/>
                    <a:lstStyle/>
                    <a:p>
                      <a:r>
                        <a:rPr lang="it-IT" dirty="0"/>
                        <a:t>EMPIRICISTA</a:t>
                      </a:r>
                    </a:p>
                    <a:p>
                      <a:r>
                        <a:rPr lang="it-IT" dirty="0"/>
                        <a:t>Proiezione di un modello occidentale</a:t>
                      </a:r>
                      <a:endParaRPr lang="en-GB" dirty="0"/>
                    </a:p>
                  </a:txBody>
                  <a:tcPr/>
                </a:tc>
                <a:tc>
                  <a:txBody>
                    <a:bodyPr/>
                    <a:lstStyle/>
                    <a:p>
                      <a:r>
                        <a:rPr lang="it-IT" dirty="0"/>
                        <a:t>ERMENEUTICO</a:t>
                      </a:r>
                    </a:p>
                    <a:p>
                      <a:r>
                        <a:rPr lang="it-IT" dirty="0"/>
                        <a:t>Cerca di recuperare una «vicinanza» culturale</a:t>
                      </a:r>
                      <a:endParaRPr lang="en-GB" dirty="0"/>
                    </a:p>
                  </a:txBody>
                  <a:tcPr/>
                </a:tc>
                <a:extLst>
                  <a:ext uri="{0D108BD9-81ED-4DB2-BD59-A6C34878D82A}">
                    <a16:rowId xmlns:a16="http://schemas.microsoft.com/office/drawing/2014/main" val="618979593"/>
                  </a:ext>
                </a:extLst>
              </a:tr>
              <a:tr h="370840">
                <a:tc>
                  <a:txBody>
                    <a:bodyPr/>
                    <a:lstStyle/>
                    <a:p>
                      <a:r>
                        <a:rPr lang="it-IT" dirty="0"/>
                        <a:t>INTERPRETA</a:t>
                      </a:r>
                      <a:endParaRPr lang="en-GB" dirty="0"/>
                    </a:p>
                  </a:txBody>
                  <a:tcPr/>
                </a:tc>
                <a:tc>
                  <a:txBody>
                    <a:bodyPr/>
                    <a:lstStyle/>
                    <a:p>
                      <a:r>
                        <a:rPr lang="it-IT" dirty="0"/>
                        <a:t>Ricerca il senso e il significato che la patologia ha per il paziente. </a:t>
                      </a:r>
                      <a:endParaRPr lang="en-GB" dirty="0"/>
                    </a:p>
                  </a:txBody>
                  <a:tcPr/>
                </a:tc>
                <a:extLst>
                  <a:ext uri="{0D108BD9-81ED-4DB2-BD59-A6C34878D82A}">
                    <a16:rowId xmlns:a16="http://schemas.microsoft.com/office/drawing/2014/main" val="536911486"/>
                  </a:ext>
                </a:extLst>
              </a:tr>
              <a:tr h="370840">
                <a:tc>
                  <a:txBody>
                    <a:bodyPr/>
                    <a:lstStyle/>
                    <a:p>
                      <a:r>
                        <a:rPr lang="it-IT" dirty="0"/>
                        <a:t>MAPPA</a:t>
                      </a:r>
                      <a:endParaRPr lang="en-GB" dirty="0"/>
                    </a:p>
                  </a:txBody>
                  <a:tcPr/>
                </a:tc>
                <a:tc>
                  <a:txBody>
                    <a:bodyPr/>
                    <a:lstStyle/>
                    <a:p>
                      <a:r>
                        <a:rPr lang="it-IT" dirty="0"/>
                        <a:t>Punto di vista EMICO. </a:t>
                      </a:r>
                      <a:endParaRPr lang="en-GB" dirty="0"/>
                    </a:p>
                  </a:txBody>
                  <a:tcPr/>
                </a:tc>
                <a:extLst>
                  <a:ext uri="{0D108BD9-81ED-4DB2-BD59-A6C34878D82A}">
                    <a16:rowId xmlns:a16="http://schemas.microsoft.com/office/drawing/2014/main" val="3144426413"/>
                  </a:ext>
                </a:extLst>
              </a:tr>
              <a:tr h="370840">
                <a:tc>
                  <a:txBody>
                    <a:bodyPr/>
                    <a:lstStyle/>
                    <a:p>
                      <a:r>
                        <a:rPr lang="it-IT" dirty="0"/>
                        <a:t>DECODIFICA</a:t>
                      </a:r>
                      <a:endParaRPr lang="en-GB" dirty="0"/>
                    </a:p>
                  </a:txBody>
                  <a:tcPr/>
                </a:tc>
                <a:tc>
                  <a:txBody>
                    <a:bodyPr/>
                    <a:lstStyle/>
                    <a:p>
                      <a:r>
                        <a:rPr lang="it-IT" dirty="0"/>
                        <a:t>Si ricercano i sintomi insieme ai modelli interpretativi ed esplicativi del paziente. </a:t>
                      </a:r>
                      <a:endParaRPr lang="en-GB" dirty="0"/>
                    </a:p>
                  </a:txBody>
                  <a:tcPr/>
                </a:tc>
                <a:extLst>
                  <a:ext uri="{0D108BD9-81ED-4DB2-BD59-A6C34878D82A}">
                    <a16:rowId xmlns:a16="http://schemas.microsoft.com/office/drawing/2014/main" val="3542682964"/>
                  </a:ext>
                </a:extLst>
              </a:tr>
              <a:tr h="370840">
                <a:tc>
                  <a:txBody>
                    <a:bodyPr/>
                    <a:lstStyle/>
                    <a:p>
                      <a:r>
                        <a:rPr lang="it-IT" dirty="0"/>
                        <a:t>Sulla base di griglie di patologie conosciute (es. «lebbra», «epilessia»). </a:t>
                      </a:r>
                      <a:endParaRPr lang="en-GB" dirty="0"/>
                    </a:p>
                  </a:txBody>
                  <a:tcPr/>
                </a:tc>
                <a:tc>
                  <a:txBody>
                    <a:bodyPr/>
                    <a:lstStyle/>
                    <a:p>
                      <a:r>
                        <a:rPr lang="it-IT" dirty="0"/>
                        <a:t>Strumento: studi comparativi e interviste.</a:t>
                      </a:r>
                      <a:endParaRPr lang="en-GB" dirty="0"/>
                    </a:p>
                  </a:txBody>
                  <a:tcPr/>
                </a:tc>
                <a:extLst>
                  <a:ext uri="{0D108BD9-81ED-4DB2-BD59-A6C34878D82A}">
                    <a16:rowId xmlns:a16="http://schemas.microsoft.com/office/drawing/2014/main" val="4197061807"/>
                  </a:ext>
                </a:extLst>
              </a:tr>
              <a:tr h="370840">
                <a:tc>
                  <a:txBody>
                    <a:bodyPr/>
                    <a:lstStyle/>
                    <a:p>
                      <a:r>
                        <a:rPr lang="it-IT" dirty="0"/>
                        <a:t>Osservazione, strumentazioni, diagnosi, spiegazione dei sintomi, strategia. </a:t>
                      </a:r>
                      <a:endParaRPr lang="en-GB" dirty="0"/>
                    </a:p>
                  </a:txBody>
                  <a:tcPr/>
                </a:tc>
                <a:tc>
                  <a:txBody>
                    <a:bodyPr/>
                    <a:lstStyle/>
                    <a:p>
                      <a:endParaRPr lang="en-GB" dirty="0"/>
                    </a:p>
                  </a:txBody>
                  <a:tcPr/>
                </a:tc>
                <a:extLst>
                  <a:ext uri="{0D108BD9-81ED-4DB2-BD59-A6C34878D82A}">
                    <a16:rowId xmlns:a16="http://schemas.microsoft.com/office/drawing/2014/main" val="1208602107"/>
                  </a:ext>
                </a:extLst>
              </a:tr>
            </a:tbl>
          </a:graphicData>
        </a:graphic>
      </p:graphicFrame>
    </p:spTree>
    <p:extLst>
      <p:ext uri="{BB962C8B-B14F-4D97-AF65-F5344CB8AC3E}">
        <p14:creationId xmlns:p14="http://schemas.microsoft.com/office/powerpoint/2010/main" val="3037635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68B07E-4372-46FB-B1F1-9A760D3B44EA}"/>
              </a:ext>
            </a:extLst>
          </p:cNvPr>
          <p:cNvSpPr>
            <a:spLocks noGrp="1"/>
          </p:cNvSpPr>
          <p:nvPr>
            <p:ph type="title"/>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r>
              <a:rPr lang="it-IT" dirty="0"/>
              <a:t>Come ricostruire il senso della patologia per il paziente?</a:t>
            </a:r>
            <a:endParaRPr lang="en-GB" dirty="0"/>
          </a:p>
        </p:txBody>
      </p:sp>
      <p:graphicFrame>
        <p:nvGraphicFramePr>
          <p:cNvPr id="5" name="Segnaposto contenuto 4">
            <a:extLst>
              <a:ext uri="{FF2B5EF4-FFF2-40B4-BE49-F238E27FC236}">
                <a16:creationId xmlns:a16="http://schemas.microsoft.com/office/drawing/2014/main" id="{61A41571-CCF3-4C35-BE00-A74A5E8BD9CF}"/>
              </a:ext>
            </a:extLst>
          </p:cNvPr>
          <p:cNvGraphicFramePr>
            <a:graphicFrameLocks noGrp="1"/>
          </p:cNvGraphicFramePr>
          <p:nvPr>
            <p:ph idx="1"/>
            <p:extLst>
              <p:ext uri="{D42A27DB-BD31-4B8C-83A1-F6EECF244321}">
                <p14:modId xmlns:p14="http://schemas.microsoft.com/office/powerpoint/2010/main" val="281932712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123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Il contributo di </a:t>
            </a:r>
            <a:br>
              <a:rPr lang="it-IT" dirty="0"/>
            </a:br>
            <a:r>
              <a:rPr lang="it-IT" dirty="0"/>
              <a:t>Destro - Pesce</a:t>
            </a:r>
          </a:p>
        </p:txBody>
      </p:sp>
      <p:cxnSp>
        <p:nvCxnSpPr>
          <p:cNvPr id="5" name="Connettore 2 4"/>
          <p:cNvCxnSpPr/>
          <p:nvPr/>
        </p:nvCxnSpPr>
        <p:spPr>
          <a:xfrm>
            <a:off x="5940152" y="2636912"/>
            <a:ext cx="36004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ttangolo arrotondato 6"/>
          <p:cNvSpPr/>
          <p:nvPr/>
        </p:nvSpPr>
        <p:spPr>
          <a:xfrm>
            <a:off x="3131840" y="1628800"/>
            <a:ext cx="280831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ANTROPOLOGIA </a:t>
            </a:r>
          </a:p>
        </p:txBody>
      </p:sp>
      <p:cxnSp>
        <p:nvCxnSpPr>
          <p:cNvPr id="10" name="Connettore 2 9"/>
          <p:cNvCxnSpPr/>
          <p:nvPr/>
        </p:nvCxnSpPr>
        <p:spPr>
          <a:xfrm flipH="1">
            <a:off x="2699792" y="2636912"/>
            <a:ext cx="288032"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4572000" y="2708920"/>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ttangolo arrotondato 15"/>
          <p:cNvSpPr/>
          <p:nvPr/>
        </p:nvSpPr>
        <p:spPr>
          <a:xfrm>
            <a:off x="1691680" y="3068960"/>
            <a:ext cx="115212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FONTI SCRITTE</a:t>
            </a:r>
          </a:p>
        </p:txBody>
      </p:sp>
      <p:sp>
        <p:nvSpPr>
          <p:cNvPr id="17" name="Ovale 16"/>
          <p:cNvSpPr/>
          <p:nvPr/>
        </p:nvSpPr>
        <p:spPr>
          <a:xfrm>
            <a:off x="3491880" y="3284984"/>
            <a:ext cx="223224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ARCHEOLOGIA </a:t>
            </a:r>
          </a:p>
        </p:txBody>
      </p:sp>
      <p:sp>
        <p:nvSpPr>
          <p:cNvPr id="18" name="Rettangolo arrotondato 17"/>
          <p:cNvSpPr/>
          <p:nvPr/>
        </p:nvSpPr>
        <p:spPr>
          <a:xfrm>
            <a:off x="6300192" y="3284984"/>
            <a:ext cx="134644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REPORT FIELD</a:t>
            </a:r>
          </a:p>
        </p:txBody>
      </p:sp>
      <p:sp>
        <p:nvSpPr>
          <p:cNvPr id="19" name="Triangolo isoscele 18"/>
          <p:cNvSpPr/>
          <p:nvPr/>
        </p:nvSpPr>
        <p:spPr>
          <a:xfrm>
            <a:off x="1403648" y="4365104"/>
            <a:ext cx="1584176" cy="108012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TESTO </a:t>
            </a:r>
          </a:p>
        </p:txBody>
      </p:sp>
      <p:sp>
        <p:nvSpPr>
          <p:cNvPr id="22" name="CasellaDiTesto 21"/>
          <p:cNvSpPr txBox="1"/>
          <p:nvPr/>
        </p:nvSpPr>
        <p:spPr>
          <a:xfrm>
            <a:off x="107504" y="4293096"/>
            <a:ext cx="1940781" cy="646331"/>
          </a:xfrm>
          <a:prstGeom prst="rect">
            <a:avLst/>
          </a:prstGeom>
          <a:noFill/>
        </p:spPr>
        <p:txBody>
          <a:bodyPr wrap="square" rtlCol="0">
            <a:spAutoFit/>
          </a:bodyPr>
          <a:lstStyle/>
          <a:p>
            <a:r>
              <a:rPr lang="it-IT" dirty="0"/>
              <a:t>PRODOTTO CULTURALE</a:t>
            </a:r>
          </a:p>
        </p:txBody>
      </p:sp>
      <p:sp>
        <p:nvSpPr>
          <p:cNvPr id="23" name="CasellaDiTesto 22"/>
          <p:cNvSpPr txBox="1"/>
          <p:nvPr/>
        </p:nvSpPr>
        <p:spPr>
          <a:xfrm>
            <a:off x="179512" y="5661248"/>
            <a:ext cx="2448272" cy="923330"/>
          </a:xfrm>
          <a:prstGeom prst="rect">
            <a:avLst/>
          </a:prstGeom>
          <a:noFill/>
        </p:spPr>
        <p:txBody>
          <a:bodyPr wrap="square" rtlCol="0">
            <a:spAutoFit/>
          </a:bodyPr>
          <a:lstStyle/>
          <a:p>
            <a:r>
              <a:rPr lang="it-IT" dirty="0"/>
              <a:t>COMPLETATO DEFINITIVAMENTE CON LA LETTURA (</a:t>
            </a:r>
            <a:r>
              <a:rPr lang="it-IT" dirty="0" err="1"/>
              <a:t>Iser</a:t>
            </a:r>
            <a:r>
              <a:rPr lang="it-IT" dirty="0"/>
              <a:t>)</a:t>
            </a:r>
          </a:p>
        </p:txBody>
      </p:sp>
      <p:sp>
        <p:nvSpPr>
          <p:cNvPr id="24" name="CasellaDiTesto 23"/>
          <p:cNvSpPr txBox="1"/>
          <p:nvPr/>
        </p:nvSpPr>
        <p:spPr>
          <a:xfrm>
            <a:off x="2843808" y="5877272"/>
            <a:ext cx="2088232" cy="923330"/>
          </a:xfrm>
          <a:prstGeom prst="rect">
            <a:avLst/>
          </a:prstGeom>
          <a:noFill/>
        </p:spPr>
        <p:txBody>
          <a:bodyPr wrap="square" rtlCol="0">
            <a:spAutoFit/>
          </a:bodyPr>
          <a:lstStyle/>
          <a:p>
            <a:r>
              <a:rPr lang="it-IT" dirty="0"/>
              <a:t>CON L’ASCOLTO E LA RAPPRESENTAZIONE (</a:t>
            </a:r>
            <a:r>
              <a:rPr lang="it-IT" dirty="0" err="1"/>
              <a:t>Batchtin</a:t>
            </a:r>
            <a:r>
              <a:rPr lang="it-IT" dirty="0"/>
              <a:t>)</a:t>
            </a:r>
          </a:p>
        </p:txBody>
      </p:sp>
      <p:sp>
        <p:nvSpPr>
          <p:cNvPr id="25" name="CasellaDiTesto 24"/>
          <p:cNvSpPr txBox="1"/>
          <p:nvPr/>
        </p:nvSpPr>
        <p:spPr>
          <a:xfrm>
            <a:off x="5436096" y="5934670"/>
            <a:ext cx="1944216" cy="923330"/>
          </a:xfrm>
          <a:prstGeom prst="rect">
            <a:avLst/>
          </a:prstGeom>
          <a:noFill/>
        </p:spPr>
        <p:txBody>
          <a:bodyPr wrap="square" rtlCol="0">
            <a:spAutoFit/>
          </a:bodyPr>
          <a:lstStyle/>
          <a:p>
            <a:r>
              <a:rPr lang="it-IT" dirty="0"/>
              <a:t>In quanto FATTO CULTURALE è AZIONE</a:t>
            </a:r>
          </a:p>
        </p:txBody>
      </p:sp>
      <p:cxnSp>
        <p:nvCxnSpPr>
          <p:cNvPr id="27" name="Connettore 2 26"/>
          <p:cNvCxnSpPr/>
          <p:nvPr/>
        </p:nvCxnSpPr>
        <p:spPr>
          <a:xfrm flipH="1" flipV="1">
            <a:off x="1403648" y="4725144"/>
            <a:ext cx="21602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nettore 2 29"/>
          <p:cNvCxnSpPr/>
          <p:nvPr/>
        </p:nvCxnSpPr>
        <p:spPr>
          <a:xfrm flipH="1">
            <a:off x="1619672" y="5589240"/>
            <a:ext cx="21602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ttore 2 32"/>
          <p:cNvCxnSpPr/>
          <p:nvPr/>
        </p:nvCxnSpPr>
        <p:spPr>
          <a:xfrm>
            <a:off x="2195736" y="6309320"/>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nettore 2 35"/>
          <p:cNvCxnSpPr/>
          <p:nvPr/>
        </p:nvCxnSpPr>
        <p:spPr>
          <a:xfrm>
            <a:off x="4788024" y="659735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 name="Immagine 3">
            <a:extLst>
              <a:ext uri="{FF2B5EF4-FFF2-40B4-BE49-F238E27FC236}">
                <a16:creationId xmlns:a16="http://schemas.microsoft.com/office/drawing/2014/main" id="{1EEEAD1B-4AE7-4DD8-B988-50A7AE6A6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10" y="81744"/>
            <a:ext cx="2857500" cy="1600200"/>
          </a:xfrm>
          <a:prstGeom prst="rect">
            <a:avLst/>
          </a:prstGeom>
        </p:spPr>
      </p:pic>
      <p:pic>
        <p:nvPicPr>
          <p:cNvPr id="8" name="Immagine 7">
            <a:extLst>
              <a:ext uri="{FF2B5EF4-FFF2-40B4-BE49-F238E27FC236}">
                <a16:creationId xmlns:a16="http://schemas.microsoft.com/office/drawing/2014/main" id="{3106ACB1-430A-4946-971A-987FCD02BC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3621" y="26293"/>
            <a:ext cx="1419225" cy="2076450"/>
          </a:xfrm>
          <a:prstGeom prst="rect">
            <a:avLst/>
          </a:prstGeom>
        </p:spPr>
      </p:pic>
      <p:pic>
        <p:nvPicPr>
          <p:cNvPr id="6" name="Immagine 5">
            <a:extLst>
              <a:ext uri="{FF2B5EF4-FFF2-40B4-BE49-F238E27FC236}">
                <a16:creationId xmlns:a16="http://schemas.microsoft.com/office/drawing/2014/main" id="{9F02F009-79AF-4F7C-A314-FBC221A61B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61211" y="4290432"/>
            <a:ext cx="1743075" cy="26193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arn(inVertical)">
                                      <p:cBhvr>
                                        <p:cTn id="43" dur="5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barn(inVertical)">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nodeType="clickEffect">
                                  <p:stCondLst>
                                    <p:cond delay="0"/>
                                  </p:stCondLst>
                                  <p:childTnLst>
                                    <p:set>
                                      <p:cBhvr>
                                        <p:cTn id="52" dur="1" fill="hold">
                                          <p:stCondLst>
                                            <p:cond delay="0"/>
                                          </p:stCondLst>
                                        </p:cTn>
                                        <p:tgtEl>
                                          <p:spTgt spid="5"/>
                                        </p:tgtEl>
                                        <p:attrNameLst>
                                          <p:attrName>style.visibility</p:attrName>
                                        </p:attrNameLst>
                                      </p:cBhvr>
                                      <p:to>
                                        <p:strVal val="visible"/>
                                      </p:to>
                                    </p:set>
                                    <p:animEffect transition="in" filter="barn(inVertical)">
                                      <p:cBhvr>
                                        <p:cTn id="53" dur="500"/>
                                        <p:tgtEl>
                                          <p:spTgt spid="5"/>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barn(inVertical)">
                                      <p:cBhvr>
                                        <p:cTn id="58" dur="5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1000"/>
                                        <p:tgtEl>
                                          <p:spTgt spid="19"/>
                                        </p:tgtEl>
                                      </p:cBhvr>
                                    </p:animEffect>
                                    <p:anim calcmode="lin" valueType="num">
                                      <p:cBhvr>
                                        <p:cTn id="64" dur="1000" fill="hold"/>
                                        <p:tgtEl>
                                          <p:spTgt spid="19"/>
                                        </p:tgtEl>
                                        <p:attrNameLst>
                                          <p:attrName>ppt_x</p:attrName>
                                        </p:attrNameLst>
                                      </p:cBhvr>
                                      <p:tavLst>
                                        <p:tav tm="0">
                                          <p:val>
                                            <p:strVal val="#ppt_x"/>
                                          </p:val>
                                        </p:tav>
                                        <p:tav tm="100000">
                                          <p:val>
                                            <p:strVal val="#ppt_x"/>
                                          </p:val>
                                        </p:tav>
                                      </p:tavLst>
                                    </p:anim>
                                    <p:anim calcmode="lin" valueType="num">
                                      <p:cBhvr>
                                        <p:cTn id="6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fade">
                                      <p:cBhvr>
                                        <p:cTn id="70" dur="1000"/>
                                        <p:tgtEl>
                                          <p:spTgt spid="27"/>
                                        </p:tgtEl>
                                      </p:cBhvr>
                                    </p:animEffect>
                                    <p:anim calcmode="lin" valueType="num">
                                      <p:cBhvr>
                                        <p:cTn id="71" dur="1000" fill="hold"/>
                                        <p:tgtEl>
                                          <p:spTgt spid="27"/>
                                        </p:tgtEl>
                                        <p:attrNameLst>
                                          <p:attrName>ppt_x</p:attrName>
                                        </p:attrNameLst>
                                      </p:cBhvr>
                                      <p:tavLst>
                                        <p:tav tm="0">
                                          <p:val>
                                            <p:strVal val="#ppt_x"/>
                                          </p:val>
                                        </p:tav>
                                        <p:tav tm="100000">
                                          <p:val>
                                            <p:strVal val="#ppt_x"/>
                                          </p:val>
                                        </p:tav>
                                      </p:tavLst>
                                    </p:anim>
                                    <p:anim calcmode="lin" valueType="num">
                                      <p:cBhvr>
                                        <p:cTn id="72"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fade">
                                      <p:cBhvr>
                                        <p:cTn id="77" dur="1000"/>
                                        <p:tgtEl>
                                          <p:spTgt spid="22"/>
                                        </p:tgtEl>
                                      </p:cBhvr>
                                    </p:animEffect>
                                    <p:anim calcmode="lin" valueType="num">
                                      <p:cBhvr>
                                        <p:cTn id="78" dur="1000" fill="hold"/>
                                        <p:tgtEl>
                                          <p:spTgt spid="22"/>
                                        </p:tgtEl>
                                        <p:attrNameLst>
                                          <p:attrName>ppt_x</p:attrName>
                                        </p:attrNameLst>
                                      </p:cBhvr>
                                      <p:tavLst>
                                        <p:tav tm="0">
                                          <p:val>
                                            <p:strVal val="#ppt_x"/>
                                          </p:val>
                                        </p:tav>
                                        <p:tav tm="100000">
                                          <p:val>
                                            <p:strVal val="#ppt_x"/>
                                          </p:val>
                                        </p:tav>
                                      </p:tavLst>
                                    </p:anim>
                                    <p:anim calcmode="lin" valueType="num">
                                      <p:cBhvr>
                                        <p:cTn id="7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0"/>
                                        </p:tgtEl>
                                        <p:attrNameLst>
                                          <p:attrName>style.visibility</p:attrName>
                                        </p:attrNameLst>
                                      </p:cBhvr>
                                      <p:to>
                                        <p:strVal val="visible"/>
                                      </p:to>
                                    </p:set>
                                    <p:animEffect transition="in" filter="fade">
                                      <p:cBhvr>
                                        <p:cTn id="84" dur="1000"/>
                                        <p:tgtEl>
                                          <p:spTgt spid="30"/>
                                        </p:tgtEl>
                                      </p:cBhvr>
                                    </p:animEffect>
                                    <p:anim calcmode="lin" valueType="num">
                                      <p:cBhvr>
                                        <p:cTn id="85" dur="1000" fill="hold"/>
                                        <p:tgtEl>
                                          <p:spTgt spid="30"/>
                                        </p:tgtEl>
                                        <p:attrNameLst>
                                          <p:attrName>ppt_x</p:attrName>
                                        </p:attrNameLst>
                                      </p:cBhvr>
                                      <p:tavLst>
                                        <p:tav tm="0">
                                          <p:val>
                                            <p:strVal val="#ppt_x"/>
                                          </p:val>
                                        </p:tav>
                                        <p:tav tm="100000">
                                          <p:val>
                                            <p:strVal val="#ppt_x"/>
                                          </p:val>
                                        </p:tav>
                                      </p:tavLst>
                                    </p:anim>
                                    <p:anim calcmode="lin" valueType="num">
                                      <p:cBhvr>
                                        <p:cTn id="8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3"/>
                                        </p:tgtEl>
                                        <p:attrNameLst>
                                          <p:attrName>style.visibility</p:attrName>
                                        </p:attrNameLst>
                                      </p:cBhvr>
                                      <p:to>
                                        <p:strVal val="visible"/>
                                      </p:to>
                                    </p:set>
                                    <p:animEffect transition="in" filter="fade">
                                      <p:cBhvr>
                                        <p:cTn id="91" dur="1000"/>
                                        <p:tgtEl>
                                          <p:spTgt spid="23"/>
                                        </p:tgtEl>
                                      </p:cBhvr>
                                    </p:animEffect>
                                    <p:anim calcmode="lin" valueType="num">
                                      <p:cBhvr>
                                        <p:cTn id="92" dur="1000" fill="hold"/>
                                        <p:tgtEl>
                                          <p:spTgt spid="23"/>
                                        </p:tgtEl>
                                        <p:attrNameLst>
                                          <p:attrName>ppt_x</p:attrName>
                                        </p:attrNameLst>
                                      </p:cBhvr>
                                      <p:tavLst>
                                        <p:tav tm="0">
                                          <p:val>
                                            <p:strVal val="#ppt_x"/>
                                          </p:val>
                                        </p:tav>
                                        <p:tav tm="100000">
                                          <p:val>
                                            <p:strVal val="#ppt_x"/>
                                          </p:val>
                                        </p:tav>
                                      </p:tavLst>
                                    </p:anim>
                                    <p:anim calcmode="lin" valueType="num">
                                      <p:cBhvr>
                                        <p:cTn id="9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33"/>
                                        </p:tgtEl>
                                        <p:attrNameLst>
                                          <p:attrName>style.visibility</p:attrName>
                                        </p:attrNameLst>
                                      </p:cBhvr>
                                      <p:to>
                                        <p:strVal val="visible"/>
                                      </p:to>
                                    </p:set>
                                    <p:animEffect transition="in" filter="fade">
                                      <p:cBhvr>
                                        <p:cTn id="98" dur="1000"/>
                                        <p:tgtEl>
                                          <p:spTgt spid="33"/>
                                        </p:tgtEl>
                                      </p:cBhvr>
                                    </p:animEffect>
                                    <p:anim calcmode="lin" valueType="num">
                                      <p:cBhvr>
                                        <p:cTn id="99" dur="1000" fill="hold"/>
                                        <p:tgtEl>
                                          <p:spTgt spid="33"/>
                                        </p:tgtEl>
                                        <p:attrNameLst>
                                          <p:attrName>ppt_x</p:attrName>
                                        </p:attrNameLst>
                                      </p:cBhvr>
                                      <p:tavLst>
                                        <p:tav tm="0">
                                          <p:val>
                                            <p:strVal val="#ppt_x"/>
                                          </p:val>
                                        </p:tav>
                                        <p:tav tm="100000">
                                          <p:val>
                                            <p:strVal val="#ppt_x"/>
                                          </p:val>
                                        </p:tav>
                                      </p:tavLst>
                                    </p:anim>
                                    <p:anim calcmode="lin" valueType="num">
                                      <p:cBhvr>
                                        <p:cTn id="100"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24"/>
                                        </p:tgtEl>
                                        <p:attrNameLst>
                                          <p:attrName>style.visibility</p:attrName>
                                        </p:attrNameLst>
                                      </p:cBhvr>
                                      <p:to>
                                        <p:strVal val="visible"/>
                                      </p:to>
                                    </p:set>
                                    <p:animEffect transition="in" filter="fade">
                                      <p:cBhvr>
                                        <p:cTn id="105" dur="1000"/>
                                        <p:tgtEl>
                                          <p:spTgt spid="24"/>
                                        </p:tgtEl>
                                      </p:cBhvr>
                                    </p:animEffect>
                                    <p:anim calcmode="lin" valueType="num">
                                      <p:cBhvr>
                                        <p:cTn id="106" dur="1000" fill="hold"/>
                                        <p:tgtEl>
                                          <p:spTgt spid="24"/>
                                        </p:tgtEl>
                                        <p:attrNameLst>
                                          <p:attrName>ppt_x</p:attrName>
                                        </p:attrNameLst>
                                      </p:cBhvr>
                                      <p:tavLst>
                                        <p:tav tm="0">
                                          <p:val>
                                            <p:strVal val="#ppt_x"/>
                                          </p:val>
                                        </p:tav>
                                        <p:tav tm="100000">
                                          <p:val>
                                            <p:strVal val="#ppt_x"/>
                                          </p:val>
                                        </p:tav>
                                      </p:tavLst>
                                    </p:anim>
                                    <p:anim calcmode="lin" valueType="num">
                                      <p:cBhvr>
                                        <p:cTn id="10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36"/>
                                        </p:tgtEl>
                                        <p:attrNameLst>
                                          <p:attrName>style.visibility</p:attrName>
                                        </p:attrNameLst>
                                      </p:cBhvr>
                                      <p:to>
                                        <p:strVal val="visible"/>
                                      </p:to>
                                    </p:set>
                                    <p:animEffect transition="in" filter="fade">
                                      <p:cBhvr>
                                        <p:cTn id="112" dur="1000"/>
                                        <p:tgtEl>
                                          <p:spTgt spid="36"/>
                                        </p:tgtEl>
                                      </p:cBhvr>
                                    </p:animEffect>
                                    <p:anim calcmode="lin" valueType="num">
                                      <p:cBhvr>
                                        <p:cTn id="113" dur="1000" fill="hold"/>
                                        <p:tgtEl>
                                          <p:spTgt spid="36"/>
                                        </p:tgtEl>
                                        <p:attrNameLst>
                                          <p:attrName>ppt_x</p:attrName>
                                        </p:attrNameLst>
                                      </p:cBhvr>
                                      <p:tavLst>
                                        <p:tav tm="0">
                                          <p:val>
                                            <p:strVal val="#ppt_x"/>
                                          </p:val>
                                        </p:tav>
                                        <p:tav tm="100000">
                                          <p:val>
                                            <p:strVal val="#ppt_x"/>
                                          </p:val>
                                        </p:tav>
                                      </p:tavLst>
                                    </p:anim>
                                    <p:anim calcmode="lin" valueType="num">
                                      <p:cBhvr>
                                        <p:cTn id="114"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25"/>
                                        </p:tgtEl>
                                        <p:attrNameLst>
                                          <p:attrName>style.visibility</p:attrName>
                                        </p:attrNameLst>
                                      </p:cBhvr>
                                      <p:to>
                                        <p:strVal val="visible"/>
                                      </p:to>
                                    </p:set>
                                    <p:animEffect transition="in" filter="fade">
                                      <p:cBhvr>
                                        <p:cTn id="119" dur="1000"/>
                                        <p:tgtEl>
                                          <p:spTgt spid="25"/>
                                        </p:tgtEl>
                                      </p:cBhvr>
                                    </p:animEffect>
                                    <p:anim calcmode="lin" valueType="num">
                                      <p:cBhvr>
                                        <p:cTn id="120" dur="1000" fill="hold"/>
                                        <p:tgtEl>
                                          <p:spTgt spid="25"/>
                                        </p:tgtEl>
                                        <p:attrNameLst>
                                          <p:attrName>ppt_x</p:attrName>
                                        </p:attrNameLst>
                                      </p:cBhvr>
                                      <p:tavLst>
                                        <p:tav tm="0">
                                          <p:val>
                                            <p:strVal val="#ppt_x"/>
                                          </p:val>
                                        </p:tav>
                                        <p:tav tm="100000">
                                          <p:val>
                                            <p:strVal val="#ppt_x"/>
                                          </p:val>
                                        </p:tav>
                                      </p:tavLst>
                                    </p:anim>
                                    <p:anim calcmode="lin" valueType="num">
                                      <p:cBhvr>
                                        <p:cTn id="121"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nodeType="clickEffect">
                                  <p:stCondLst>
                                    <p:cond delay="0"/>
                                  </p:stCondLst>
                                  <p:childTnLst>
                                    <p:set>
                                      <p:cBhvr>
                                        <p:cTn id="125" dur="1" fill="hold">
                                          <p:stCondLst>
                                            <p:cond delay="0"/>
                                          </p:stCondLst>
                                        </p:cTn>
                                        <p:tgtEl>
                                          <p:spTgt spid="6"/>
                                        </p:tgtEl>
                                        <p:attrNameLst>
                                          <p:attrName>style.visibility</p:attrName>
                                        </p:attrNameLst>
                                      </p:cBhvr>
                                      <p:to>
                                        <p:strVal val="visible"/>
                                      </p:to>
                                    </p:set>
                                    <p:animEffect transition="in" filter="wipe(down)">
                                      <p:cBhvr>
                                        <p:cTn id="1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16" grpId="0" animBg="1"/>
      <p:bldP spid="17" grpId="0" animBg="1"/>
      <p:bldP spid="18" grpId="0" animBg="1"/>
      <p:bldP spid="19" grpId="0" animBg="1"/>
      <p:bldP spid="22" grpId="0"/>
      <p:bldP spid="23" grpId="0"/>
      <p:bldP spid="24" grpId="0"/>
      <p:bldP spid="2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90000"/>
          </a:bodyPr>
          <a:lstStyle/>
          <a:p>
            <a:br>
              <a:rPr lang="it-IT" sz="3600" dirty="0"/>
            </a:br>
            <a:r>
              <a:rPr lang="it-IT" sz="3600" dirty="0"/>
              <a:t>Quale SIGNIFICATO «i testi ricevevano nelle culture in cui furono prodotti» (A. O. C. 3)? </a:t>
            </a:r>
            <a:br>
              <a:rPr lang="it-IT" dirty="0"/>
            </a:br>
            <a:endParaRPr lang="it-IT" dirty="0"/>
          </a:p>
        </p:txBody>
      </p:sp>
      <p:sp>
        <p:nvSpPr>
          <p:cNvPr id="3" name="Segnaposto contenuto 2"/>
          <p:cNvSpPr>
            <a:spLocks noGrp="1"/>
          </p:cNvSpPr>
          <p:nvPr>
            <p:ph idx="1"/>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pPr>
              <a:buNone/>
            </a:pPr>
            <a:r>
              <a:rPr lang="it-IT" dirty="0"/>
              <a:t>Per rispondere  devono:</a:t>
            </a:r>
          </a:p>
          <a:p>
            <a:r>
              <a:rPr lang="it-IT" dirty="0"/>
              <a:t>assumere le TEORIE LETTERARIE dei testi e integrarle  </a:t>
            </a:r>
          </a:p>
          <a:p>
            <a:r>
              <a:rPr lang="it-IT" dirty="0"/>
              <a:t>e ricercare i «livelli profondi del testo» (4) che sono di carattere culturale.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dirty="0"/>
              <a:t>La progettualità trasformatrice del testo:</a:t>
            </a:r>
            <a:br>
              <a:rPr lang="it-IT" sz="3200" dirty="0"/>
            </a:br>
            <a:r>
              <a:rPr lang="it-IT" sz="3200" dirty="0"/>
              <a:t>costruzione, modificazione, riordino della realtà</a:t>
            </a:r>
            <a:r>
              <a:rPr lang="it-IT" sz="2000" dirty="0"/>
              <a:t> (</a:t>
            </a:r>
            <a:r>
              <a:rPr lang="it-IT" sz="2000" dirty="0" err="1"/>
              <a:t>AoC</a:t>
            </a:r>
            <a:r>
              <a:rPr lang="it-IT" sz="2000" dirty="0"/>
              <a:t>, 8).</a:t>
            </a:r>
          </a:p>
        </p:txBody>
      </p:sp>
      <p:graphicFrame>
        <p:nvGraphicFramePr>
          <p:cNvPr id="6" name="Segnaposto contenuto 5"/>
          <p:cNvGraphicFramePr>
            <a:graphicFrameLocks noGrp="1"/>
          </p:cNvGraphicFramePr>
          <p:nvPr>
            <p:ph idx="1"/>
          </p:nvPr>
        </p:nvGraphicFramePr>
        <p:xfrm>
          <a:off x="323528" y="836712"/>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ttangolo 3"/>
          <p:cNvSpPr/>
          <p:nvPr/>
        </p:nvSpPr>
        <p:spPr>
          <a:xfrm>
            <a:off x="0" y="3284984"/>
            <a:ext cx="3131840" cy="2308324"/>
          </a:xfrm>
          <a:prstGeom prst="rect">
            <a:avLst/>
          </a:prstGeom>
        </p:spPr>
        <p:txBody>
          <a:bodyPr wrap="square">
            <a:spAutoFit/>
          </a:bodyPr>
          <a:lstStyle/>
          <a:p>
            <a:pPr algn="just">
              <a:buNone/>
            </a:pPr>
            <a:r>
              <a:rPr lang="it-IT" dirty="0"/>
              <a:t>Il testo sarebbe una forma di “costrizione” con la quale l’autore intende far entrare il destinatario in un mondo che è anche il suo, ma che l’autore ha ricostruito ad arte a partire dalle proprie regole e visioni (cf. AOC, 6). </a:t>
            </a:r>
          </a:p>
        </p:txBody>
      </p:sp>
      <p:sp>
        <p:nvSpPr>
          <p:cNvPr id="5" name="Rettangolo 4"/>
          <p:cNvSpPr/>
          <p:nvPr/>
        </p:nvSpPr>
        <p:spPr>
          <a:xfrm>
            <a:off x="2339752" y="5445224"/>
            <a:ext cx="3779912" cy="1200329"/>
          </a:xfrm>
          <a:prstGeom prst="rect">
            <a:avLst/>
          </a:prstGeom>
        </p:spPr>
        <p:txBody>
          <a:bodyPr wrap="square">
            <a:spAutoFit/>
          </a:bodyPr>
          <a:lstStyle/>
          <a:p>
            <a:pPr algn="just">
              <a:buNone/>
            </a:pPr>
            <a:r>
              <a:rPr lang="it-IT" dirty="0"/>
              <a:t>Soggettualità del testo. Visto non come fonte della storicità dei fatti narrati ma come testimonianza della concezione di chi li ha scritti. </a:t>
            </a:r>
          </a:p>
        </p:txBody>
      </p:sp>
      <p:sp>
        <p:nvSpPr>
          <p:cNvPr id="7" name="Rettangolo 6"/>
          <p:cNvSpPr/>
          <p:nvPr/>
        </p:nvSpPr>
        <p:spPr>
          <a:xfrm>
            <a:off x="6732240" y="5157192"/>
            <a:ext cx="2267744" cy="1477328"/>
          </a:xfrm>
          <a:prstGeom prst="rect">
            <a:avLst/>
          </a:prstGeom>
        </p:spPr>
        <p:txBody>
          <a:bodyPr wrap="square">
            <a:spAutoFit/>
          </a:bodyPr>
          <a:lstStyle/>
          <a:p>
            <a:pPr>
              <a:buNone/>
            </a:pPr>
            <a:r>
              <a:rPr lang="it-IT" dirty="0"/>
              <a:t>Per cui c’è una distanza tra MONDO SOCIALE NARRATO e MONDO SOCIALE DEL REDATTORE FINALE.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P spid="4" grpId="0"/>
      <p:bldP spid="5"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costruzione del testo: letterarizzazione</a:t>
            </a:r>
          </a:p>
        </p:txBody>
      </p:sp>
      <p:sp>
        <p:nvSpPr>
          <p:cNvPr id="3" name="Segnaposto contenuto 2"/>
          <p:cNvSpPr>
            <a:spLocks noGrp="1"/>
          </p:cNvSpPr>
          <p:nvPr>
            <p:ph idx="1"/>
          </p:nvPr>
        </p:nvSpPr>
        <p:spPr/>
        <p:txBody>
          <a:bodyPr/>
          <a:lstStyle/>
          <a:p>
            <a:pPr algn="ctr">
              <a:buNone/>
            </a:pPr>
            <a:r>
              <a:rPr lang="it-IT" dirty="0"/>
              <a:t>AUTORE</a:t>
            </a:r>
          </a:p>
          <a:p>
            <a:pPr>
              <a:buNone/>
            </a:pPr>
            <a:endParaRPr lang="it-IT" sz="2000" dirty="0"/>
          </a:p>
          <a:p>
            <a:pPr>
              <a:buNone/>
            </a:pPr>
            <a:endParaRPr lang="it-IT" sz="2000" dirty="0"/>
          </a:p>
          <a:p>
            <a:pPr>
              <a:buNone/>
            </a:pPr>
            <a:endParaRPr lang="it-IT" sz="2000" dirty="0"/>
          </a:p>
          <a:p>
            <a:pPr>
              <a:buNone/>
            </a:pPr>
            <a:r>
              <a:rPr lang="it-IT" sz="2000" dirty="0"/>
              <a:t>PRELEVA MATERIALI                                                     RICOLLOCA NELLA PROPRIA</a:t>
            </a:r>
          </a:p>
          <a:p>
            <a:pPr>
              <a:buNone/>
            </a:pPr>
            <a:r>
              <a:rPr lang="it-IT" sz="2000" dirty="0"/>
              <a:t>DAL LORO CONTESTO  CULTURALE                             IMMAGINAZIONE</a:t>
            </a:r>
          </a:p>
          <a:p>
            <a:pPr>
              <a:buNone/>
            </a:pPr>
            <a:endParaRPr lang="it-IT" sz="2000" dirty="0"/>
          </a:p>
        </p:txBody>
      </p:sp>
      <p:sp>
        <p:nvSpPr>
          <p:cNvPr id="5" name="Freccia circolare a destra 4"/>
          <p:cNvSpPr/>
          <p:nvPr/>
        </p:nvSpPr>
        <p:spPr>
          <a:xfrm>
            <a:off x="2483768" y="1916832"/>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8" name="Parentesi graffa aperta 7"/>
          <p:cNvSpPr/>
          <p:nvPr/>
        </p:nvSpPr>
        <p:spPr>
          <a:xfrm>
            <a:off x="6876256" y="4077072"/>
            <a:ext cx="216024" cy="1440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9" name="Rettangolo 8"/>
          <p:cNvSpPr/>
          <p:nvPr/>
        </p:nvSpPr>
        <p:spPr>
          <a:xfrm>
            <a:off x="7092280" y="4005064"/>
            <a:ext cx="2051720" cy="1477328"/>
          </a:xfrm>
          <a:prstGeom prst="rect">
            <a:avLst/>
          </a:prstGeom>
        </p:spPr>
        <p:txBody>
          <a:bodyPr wrap="square">
            <a:spAutoFit/>
          </a:bodyPr>
          <a:lstStyle/>
          <a:p>
            <a:r>
              <a:rPr lang="it-IT" dirty="0"/>
              <a:t>Concetti</a:t>
            </a:r>
          </a:p>
          <a:p>
            <a:r>
              <a:rPr lang="it-IT" dirty="0"/>
              <a:t>Giudizi</a:t>
            </a:r>
          </a:p>
          <a:p>
            <a:r>
              <a:rPr lang="it-IT" dirty="0"/>
              <a:t>Classificazioni </a:t>
            </a:r>
          </a:p>
          <a:p>
            <a:r>
              <a:rPr lang="it-IT" dirty="0"/>
              <a:t>In coordinate spazio temporali</a:t>
            </a:r>
          </a:p>
        </p:txBody>
      </p:sp>
      <p:sp>
        <p:nvSpPr>
          <p:cNvPr id="11" name="Freccia angolare bidirezionale 10"/>
          <p:cNvSpPr/>
          <p:nvPr/>
        </p:nvSpPr>
        <p:spPr>
          <a:xfrm>
            <a:off x="5292080" y="4077072"/>
            <a:ext cx="850392" cy="850392"/>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Rettangolo 11"/>
          <p:cNvSpPr/>
          <p:nvPr/>
        </p:nvSpPr>
        <p:spPr>
          <a:xfrm>
            <a:off x="3347864" y="4509120"/>
            <a:ext cx="1864806" cy="369332"/>
          </a:xfrm>
          <a:prstGeom prst="rect">
            <a:avLst/>
          </a:prstGeom>
        </p:spPr>
        <p:txBody>
          <a:bodyPr wrap="none">
            <a:spAutoFit/>
          </a:bodyPr>
          <a:lstStyle/>
          <a:p>
            <a:r>
              <a:rPr lang="it-IT" b="1" dirty="0"/>
              <a:t>MODELLAMENTO</a:t>
            </a:r>
          </a:p>
        </p:txBody>
      </p:sp>
      <p:cxnSp>
        <p:nvCxnSpPr>
          <p:cNvPr id="14" name="Connettore 2 13"/>
          <p:cNvCxnSpPr/>
          <p:nvPr/>
        </p:nvCxnSpPr>
        <p:spPr>
          <a:xfrm>
            <a:off x="4283968" y="494116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ttangolo 15"/>
          <p:cNvSpPr/>
          <p:nvPr/>
        </p:nvSpPr>
        <p:spPr>
          <a:xfrm>
            <a:off x="3203848" y="5445224"/>
            <a:ext cx="2353465" cy="369332"/>
          </a:xfrm>
          <a:prstGeom prst="rect">
            <a:avLst/>
          </a:prstGeom>
        </p:spPr>
        <p:txBody>
          <a:bodyPr wrap="none">
            <a:spAutoFit/>
          </a:bodyPr>
          <a:lstStyle/>
          <a:p>
            <a:r>
              <a:rPr lang="it-IT" b="1" dirty="0"/>
              <a:t>REDAZIONE DEL TESTO</a:t>
            </a:r>
          </a:p>
        </p:txBody>
      </p:sp>
      <p:sp>
        <p:nvSpPr>
          <p:cNvPr id="17" name="Parentesi graffa chiusa 16"/>
          <p:cNvSpPr/>
          <p:nvPr/>
        </p:nvSpPr>
        <p:spPr>
          <a:xfrm>
            <a:off x="2771800" y="4437112"/>
            <a:ext cx="216024" cy="242088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8" name="Rettangolo 17"/>
          <p:cNvSpPr/>
          <p:nvPr/>
        </p:nvSpPr>
        <p:spPr>
          <a:xfrm>
            <a:off x="323528" y="4272677"/>
            <a:ext cx="2483768" cy="2585323"/>
          </a:xfrm>
          <a:prstGeom prst="rect">
            <a:avLst/>
          </a:prstGeom>
        </p:spPr>
        <p:txBody>
          <a:bodyPr wrap="square">
            <a:spAutoFit/>
          </a:bodyPr>
          <a:lstStyle/>
          <a:p>
            <a:r>
              <a:rPr lang="it-IT" dirty="0"/>
              <a:t>Trasformazione dei contenuti mentali del redattore</a:t>
            </a:r>
          </a:p>
          <a:p>
            <a:r>
              <a:rPr lang="it-IT" dirty="0"/>
              <a:t>L’Autore preleva dalla propria immaginazione sociale</a:t>
            </a:r>
          </a:p>
          <a:p>
            <a:r>
              <a:rPr lang="it-IT" dirty="0"/>
              <a:t>Ricolloca</a:t>
            </a:r>
          </a:p>
          <a:p>
            <a:r>
              <a:rPr lang="it-IT" dirty="0"/>
              <a:t>Ricompone in una forma letteraria unitaria</a:t>
            </a:r>
          </a:p>
        </p:txBody>
      </p:sp>
      <p:sp>
        <p:nvSpPr>
          <p:cNvPr id="20" name="Uguale 19"/>
          <p:cNvSpPr/>
          <p:nvPr/>
        </p:nvSpPr>
        <p:spPr>
          <a:xfrm>
            <a:off x="3851920" y="5733256"/>
            <a:ext cx="914400" cy="64807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21" name="Rettangolo 20"/>
          <p:cNvSpPr/>
          <p:nvPr/>
        </p:nvSpPr>
        <p:spPr>
          <a:xfrm>
            <a:off x="5076056" y="6237312"/>
            <a:ext cx="2147960" cy="369332"/>
          </a:xfrm>
          <a:prstGeom prst="rect">
            <a:avLst/>
          </a:prstGeom>
        </p:spPr>
        <p:txBody>
          <a:bodyPr wrap="none">
            <a:spAutoFit/>
          </a:bodyPr>
          <a:lstStyle/>
          <a:p>
            <a:r>
              <a:rPr lang="it-IT" b="1" dirty="0"/>
              <a:t>LETTERARIZZAZIONE</a:t>
            </a:r>
          </a:p>
        </p:txBody>
      </p:sp>
      <p:sp>
        <p:nvSpPr>
          <p:cNvPr id="4" name="Freccia circolare in su 3">
            <a:extLst>
              <a:ext uri="{FF2B5EF4-FFF2-40B4-BE49-F238E27FC236}">
                <a16:creationId xmlns:a16="http://schemas.microsoft.com/office/drawing/2014/main" id="{220F37F5-0FD1-4E06-8E69-8657E5543112}"/>
              </a:ext>
            </a:extLst>
          </p:cNvPr>
          <p:cNvSpPr/>
          <p:nvPr/>
        </p:nvSpPr>
        <p:spPr>
          <a:xfrm flipV="1">
            <a:off x="7452320" y="1554481"/>
            <a:ext cx="45719" cy="4571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Freccia circolare a sinistra 9">
            <a:extLst>
              <a:ext uri="{FF2B5EF4-FFF2-40B4-BE49-F238E27FC236}">
                <a16:creationId xmlns:a16="http://schemas.microsoft.com/office/drawing/2014/main" id="{A1205149-42C1-476F-BC98-DCE6E9AA41CD}"/>
              </a:ext>
            </a:extLst>
          </p:cNvPr>
          <p:cNvSpPr/>
          <p:nvPr/>
        </p:nvSpPr>
        <p:spPr>
          <a:xfrm>
            <a:off x="5784276" y="1916832"/>
            <a:ext cx="731520" cy="12161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arn(inVertic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arn(inVertical)">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additive="base">
                                        <p:cTn id="57" dur="500" fill="hold"/>
                                        <p:tgtEl>
                                          <p:spTgt spid="11"/>
                                        </p:tgtEl>
                                        <p:attrNameLst>
                                          <p:attrName>ppt_x</p:attrName>
                                        </p:attrNameLst>
                                      </p:cBhvr>
                                      <p:tavLst>
                                        <p:tav tm="0">
                                          <p:val>
                                            <p:strVal val="#ppt_x"/>
                                          </p:val>
                                        </p:tav>
                                        <p:tav tm="100000">
                                          <p:val>
                                            <p:strVal val="#ppt_x"/>
                                          </p:val>
                                        </p:tav>
                                      </p:tavLst>
                                    </p:anim>
                                    <p:anim calcmode="lin" valueType="num">
                                      <p:cBhvr additive="base">
                                        <p:cTn id="5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12">
                                            <p:txEl>
                                              <p:pRg st="0" end="0"/>
                                            </p:txEl>
                                          </p:spTgt>
                                        </p:tgtEl>
                                        <p:attrNameLst>
                                          <p:attrName>style.visibility</p:attrName>
                                        </p:attrNameLst>
                                      </p:cBhvr>
                                      <p:to>
                                        <p:strVal val="visible"/>
                                      </p:to>
                                    </p:set>
                                    <p:animEffect transition="in" filter="wipe(down)">
                                      <p:cBhvr>
                                        <p:cTn id="63" dur="500"/>
                                        <p:tgtEl>
                                          <p:spTgt spid="12">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18">
                                            <p:txEl>
                                              <p:pRg st="0" end="0"/>
                                            </p:txEl>
                                          </p:spTgt>
                                        </p:tgtEl>
                                        <p:attrNameLst>
                                          <p:attrName>style.visibility</p:attrName>
                                        </p:attrNameLst>
                                      </p:cBhvr>
                                      <p:to>
                                        <p:strVal val="visible"/>
                                      </p:to>
                                    </p:set>
                                    <p:animEffect transition="in" filter="fade">
                                      <p:cBhvr>
                                        <p:cTn id="68" dur="1000"/>
                                        <p:tgtEl>
                                          <p:spTgt spid="18">
                                            <p:txEl>
                                              <p:pRg st="0" end="0"/>
                                            </p:txEl>
                                          </p:spTgt>
                                        </p:tgtEl>
                                      </p:cBhvr>
                                    </p:animEffect>
                                    <p:anim calcmode="lin" valueType="num">
                                      <p:cBhvr>
                                        <p:cTn id="69"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70"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18">
                                            <p:txEl>
                                              <p:pRg st="1" end="1"/>
                                            </p:txEl>
                                          </p:spTgt>
                                        </p:tgtEl>
                                        <p:attrNameLst>
                                          <p:attrName>style.visibility</p:attrName>
                                        </p:attrNameLst>
                                      </p:cBhvr>
                                      <p:to>
                                        <p:strVal val="visible"/>
                                      </p:to>
                                    </p:set>
                                    <p:anim calcmode="lin" valueType="num">
                                      <p:cBhvr additive="base">
                                        <p:cTn id="75" dur="500" fill="hold"/>
                                        <p:tgtEl>
                                          <p:spTgt spid="18">
                                            <p:txEl>
                                              <p:pRg st="1" end="1"/>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18">
                                            <p:txEl>
                                              <p:pRg st="2" end="2"/>
                                            </p:txEl>
                                          </p:spTgt>
                                        </p:tgtEl>
                                        <p:attrNameLst>
                                          <p:attrName>style.visibility</p:attrName>
                                        </p:attrNameLst>
                                      </p:cBhvr>
                                      <p:to>
                                        <p:strVal val="visible"/>
                                      </p:to>
                                    </p:set>
                                    <p:animEffect transition="in" filter="wipe(down)">
                                      <p:cBhvr>
                                        <p:cTn id="81" dur="500"/>
                                        <p:tgtEl>
                                          <p:spTgt spid="18">
                                            <p:txEl>
                                              <p:pRg st="2" end="2"/>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4" fill="hold" nodeType="clickEffect">
                                  <p:stCondLst>
                                    <p:cond delay="0"/>
                                  </p:stCondLst>
                                  <p:childTnLst>
                                    <p:set>
                                      <p:cBhvr>
                                        <p:cTn id="85" dur="1" fill="hold">
                                          <p:stCondLst>
                                            <p:cond delay="0"/>
                                          </p:stCondLst>
                                        </p:cTn>
                                        <p:tgtEl>
                                          <p:spTgt spid="18">
                                            <p:txEl>
                                              <p:pRg st="3" end="3"/>
                                            </p:txEl>
                                          </p:spTgt>
                                        </p:tgtEl>
                                        <p:attrNameLst>
                                          <p:attrName>style.visibility</p:attrName>
                                        </p:attrNameLst>
                                      </p:cBhvr>
                                      <p:to>
                                        <p:strVal val="visible"/>
                                      </p:to>
                                    </p:set>
                                    <p:animEffect transition="in" filter="wipe(down)">
                                      <p:cBhvr>
                                        <p:cTn id="86" dur="500"/>
                                        <p:tgtEl>
                                          <p:spTgt spid="18">
                                            <p:txEl>
                                              <p:pRg st="3" end="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nodeType="clickEffect">
                                  <p:stCondLst>
                                    <p:cond delay="0"/>
                                  </p:stCondLst>
                                  <p:childTnLst>
                                    <p:set>
                                      <p:cBhvr>
                                        <p:cTn id="90" dur="1" fill="hold">
                                          <p:stCondLst>
                                            <p:cond delay="0"/>
                                          </p:stCondLst>
                                        </p:cTn>
                                        <p:tgtEl>
                                          <p:spTgt spid="14"/>
                                        </p:tgtEl>
                                        <p:attrNameLst>
                                          <p:attrName>style.visibility</p:attrName>
                                        </p:attrNameLst>
                                      </p:cBhvr>
                                      <p:to>
                                        <p:strVal val="visible"/>
                                      </p:to>
                                    </p:set>
                                    <p:animEffect transition="in" filter="barn(inVertical)">
                                      <p:cBhvr>
                                        <p:cTn id="91" dur="500"/>
                                        <p:tgtEl>
                                          <p:spTgt spid="14"/>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16"/>
                                        </p:tgtEl>
                                        <p:attrNameLst>
                                          <p:attrName>style.visibility</p:attrName>
                                        </p:attrNameLst>
                                      </p:cBhvr>
                                      <p:to>
                                        <p:strVal val="visible"/>
                                      </p:to>
                                    </p:set>
                                    <p:animEffect transition="in" filter="barn(inVertical)">
                                      <p:cBhvr>
                                        <p:cTn id="96" dur="500"/>
                                        <p:tgtEl>
                                          <p:spTgt spid="16"/>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20"/>
                                        </p:tgtEl>
                                        <p:attrNameLst>
                                          <p:attrName>style.visibility</p:attrName>
                                        </p:attrNameLst>
                                      </p:cBhvr>
                                      <p:to>
                                        <p:strVal val="visible"/>
                                      </p:to>
                                    </p:set>
                                    <p:animEffect transition="in" filter="barn(inVertical)">
                                      <p:cBhvr>
                                        <p:cTn id="101" dur="500"/>
                                        <p:tgtEl>
                                          <p:spTgt spid="20"/>
                                        </p:tgtEl>
                                      </p:cBhvr>
                                    </p:animEffect>
                                  </p:childTnLst>
                                </p:cTn>
                              </p:par>
                            </p:childTnLst>
                          </p:cTn>
                        </p:par>
                      </p:childTnLst>
                    </p:cTn>
                  </p:par>
                  <p:par>
                    <p:cTn id="102" fill="hold">
                      <p:stCondLst>
                        <p:cond delay="indefinite"/>
                      </p:stCondLst>
                      <p:childTnLst>
                        <p:par>
                          <p:cTn id="103" fill="hold">
                            <p:stCondLst>
                              <p:cond delay="0"/>
                            </p:stCondLst>
                            <p:childTnLst>
                              <p:par>
                                <p:cTn id="104" presetID="42" presetClass="entr" presetSubtype="0" fill="hold" grpId="0" nodeType="clickEffect">
                                  <p:stCondLst>
                                    <p:cond delay="0"/>
                                  </p:stCondLst>
                                  <p:childTnLst>
                                    <p:set>
                                      <p:cBhvr>
                                        <p:cTn id="105" dur="1" fill="hold">
                                          <p:stCondLst>
                                            <p:cond delay="0"/>
                                          </p:stCondLst>
                                        </p:cTn>
                                        <p:tgtEl>
                                          <p:spTgt spid="21"/>
                                        </p:tgtEl>
                                        <p:attrNameLst>
                                          <p:attrName>style.visibility</p:attrName>
                                        </p:attrNameLst>
                                      </p:cBhvr>
                                      <p:to>
                                        <p:strVal val="visible"/>
                                      </p:to>
                                    </p:set>
                                    <p:animEffect transition="in" filter="fade">
                                      <p:cBhvr>
                                        <p:cTn id="106" dur="1000"/>
                                        <p:tgtEl>
                                          <p:spTgt spid="21"/>
                                        </p:tgtEl>
                                      </p:cBhvr>
                                    </p:animEffect>
                                    <p:anim calcmode="lin" valueType="num">
                                      <p:cBhvr>
                                        <p:cTn id="107" dur="1000" fill="hold"/>
                                        <p:tgtEl>
                                          <p:spTgt spid="21"/>
                                        </p:tgtEl>
                                        <p:attrNameLst>
                                          <p:attrName>ppt_x</p:attrName>
                                        </p:attrNameLst>
                                      </p:cBhvr>
                                      <p:tavLst>
                                        <p:tav tm="0">
                                          <p:val>
                                            <p:strVal val="#ppt_x"/>
                                          </p:val>
                                        </p:tav>
                                        <p:tav tm="100000">
                                          <p:val>
                                            <p:strVal val="#ppt_x"/>
                                          </p:val>
                                        </p:tav>
                                      </p:tavLst>
                                    </p:anim>
                                    <p:anim calcmode="lin" valueType="num">
                                      <p:cBhvr>
                                        <p:cTn id="108"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8" grpId="0" animBg="1"/>
      <p:bldP spid="9" grpId="0"/>
      <p:bldP spid="11" grpId="0" animBg="1"/>
      <p:bldP spid="16" grpId="0"/>
      <p:bldP spid="20" grpId="0" animBg="1"/>
      <p:bldP spid="21" grpId="0"/>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 Livelli culturali di un testo: </a:t>
            </a:r>
            <a:br>
              <a:rPr lang="it-IT" dirty="0"/>
            </a:br>
            <a:r>
              <a:rPr lang="it-IT" dirty="0"/>
              <a:t>l’intervento dell’antropologia</a:t>
            </a:r>
          </a:p>
        </p:txBody>
      </p:sp>
      <p:sp>
        <p:nvSpPr>
          <p:cNvPr id="4" name="Rettangolo arrotondato 3"/>
          <p:cNvSpPr/>
          <p:nvPr/>
        </p:nvSpPr>
        <p:spPr>
          <a:xfrm>
            <a:off x="251520" y="1700808"/>
            <a:ext cx="2664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PRESUPPOSTI CULTURALI </a:t>
            </a:r>
          </a:p>
        </p:txBody>
      </p:sp>
      <p:sp>
        <p:nvSpPr>
          <p:cNvPr id="5" name="Parentesi graffa aperta 4"/>
          <p:cNvSpPr/>
          <p:nvPr/>
        </p:nvSpPr>
        <p:spPr>
          <a:xfrm>
            <a:off x="3059832" y="1484784"/>
            <a:ext cx="144016" cy="1440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6" name="CasellaDiTesto 5"/>
          <p:cNvSpPr txBox="1"/>
          <p:nvPr/>
        </p:nvSpPr>
        <p:spPr>
          <a:xfrm>
            <a:off x="3203848" y="1484784"/>
            <a:ext cx="5562677" cy="1477328"/>
          </a:xfrm>
          <a:prstGeom prst="rect">
            <a:avLst/>
          </a:prstGeom>
          <a:noFill/>
        </p:spPr>
        <p:txBody>
          <a:bodyPr wrap="none" rtlCol="0">
            <a:spAutoFit/>
          </a:bodyPr>
          <a:lstStyle/>
          <a:p>
            <a:r>
              <a:rPr lang="it-IT" dirty="0"/>
              <a:t>Comuni a redattore e lettore</a:t>
            </a:r>
          </a:p>
          <a:p>
            <a:r>
              <a:rPr lang="it-IT" dirty="0"/>
              <a:t>Elementi e concezioni culturali condivise</a:t>
            </a:r>
          </a:p>
          <a:p>
            <a:r>
              <a:rPr lang="it-IT" dirty="0"/>
              <a:t>Ricostruzione dei dati che riguardano autore/destinatario</a:t>
            </a:r>
          </a:p>
          <a:p>
            <a:r>
              <a:rPr lang="it-IT" dirty="0"/>
              <a:t>presenti nel testo</a:t>
            </a:r>
          </a:p>
          <a:p>
            <a:r>
              <a:rPr lang="it-IT" dirty="0"/>
              <a:t>Relazione del testo con altri testi coevi.</a:t>
            </a:r>
          </a:p>
        </p:txBody>
      </p:sp>
      <p:sp>
        <p:nvSpPr>
          <p:cNvPr id="7" name="Rettangolo arrotondato 6"/>
          <p:cNvSpPr/>
          <p:nvPr/>
        </p:nvSpPr>
        <p:spPr>
          <a:xfrm>
            <a:off x="251520" y="3501008"/>
            <a:ext cx="25922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FATTORI CULTURALI</a:t>
            </a:r>
          </a:p>
          <a:p>
            <a:pPr algn="ctr"/>
            <a:r>
              <a:rPr lang="it-IT" dirty="0"/>
              <a:t>SPECIFICI</a:t>
            </a:r>
          </a:p>
        </p:txBody>
      </p:sp>
      <p:cxnSp>
        <p:nvCxnSpPr>
          <p:cNvPr id="9" name="Connettore 2 8"/>
          <p:cNvCxnSpPr/>
          <p:nvPr/>
        </p:nvCxnSpPr>
        <p:spPr>
          <a:xfrm>
            <a:off x="2987824" y="3933056"/>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CasellaDiTesto 9"/>
          <p:cNvSpPr txBox="1"/>
          <p:nvPr/>
        </p:nvSpPr>
        <p:spPr>
          <a:xfrm>
            <a:off x="3635896" y="3501008"/>
            <a:ext cx="1656184" cy="923330"/>
          </a:xfrm>
          <a:prstGeom prst="rect">
            <a:avLst/>
          </a:prstGeom>
          <a:noFill/>
        </p:spPr>
        <p:txBody>
          <a:bodyPr wrap="square" rtlCol="0">
            <a:spAutoFit/>
          </a:bodyPr>
          <a:lstStyle/>
          <a:p>
            <a:pPr algn="just"/>
            <a:r>
              <a:rPr lang="it-IT" dirty="0"/>
              <a:t>Gruppo sociale che legge il testo</a:t>
            </a:r>
          </a:p>
        </p:txBody>
      </p:sp>
      <p:sp>
        <p:nvSpPr>
          <p:cNvPr id="11" name="Parentesi graffa aperta 10"/>
          <p:cNvSpPr/>
          <p:nvPr/>
        </p:nvSpPr>
        <p:spPr>
          <a:xfrm>
            <a:off x="5292080" y="3284984"/>
            <a:ext cx="216024" cy="129614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2" name="CasellaDiTesto 11"/>
          <p:cNvSpPr txBox="1"/>
          <p:nvPr/>
        </p:nvSpPr>
        <p:spPr>
          <a:xfrm>
            <a:off x="5508104" y="3356992"/>
            <a:ext cx="3384376" cy="1200329"/>
          </a:xfrm>
          <a:prstGeom prst="rect">
            <a:avLst/>
          </a:prstGeom>
          <a:noFill/>
        </p:spPr>
        <p:txBody>
          <a:bodyPr wrap="square" rtlCol="0">
            <a:spAutoFit/>
          </a:bodyPr>
          <a:lstStyle/>
          <a:p>
            <a:r>
              <a:rPr lang="it-IT" dirty="0"/>
              <a:t>L’A. seleziona e sceglie fenomeni e funzioni sui quali deve intervenire.</a:t>
            </a:r>
          </a:p>
          <a:p>
            <a:r>
              <a:rPr lang="it-IT" dirty="0"/>
              <a:t>(cf. interrelazioni di At 19)</a:t>
            </a:r>
          </a:p>
        </p:txBody>
      </p:sp>
      <p:sp>
        <p:nvSpPr>
          <p:cNvPr id="13" name="Rettangolo arrotondato 12"/>
          <p:cNvSpPr/>
          <p:nvPr/>
        </p:nvSpPr>
        <p:spPr>
          <a:xfrm>
            <a:off x="251520" y="5013176"/>
            <a:ext cx="25922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INTENZIONE</a:t>
            </a:r>
          </a:p>
          <a:p>
            <a:pPr algn="ctr"/>
            <a:r>
              <a:rPr lang="it-IT" dirty="0"/>
              <a:t>ESPLICITA</a:t>
            </a:r>
          </a:p>
          <a:p>
            <a:pPr algn="ctr"/>
            <a:r>
              <a:rPr lang="it-IT" dirty="0"/>
              <a:t>PRINCIPALE</a:t>
            </a:r>
          </a:p>
        </p:txBody>
      </p:sp>
      <p:cxnSp>
        <p:nvCxnSpPr>
          <p:cNvPr id="15" name="Connettore 2 14"/>
          <p:cNvCxnSpPr/>
          <p:nvPr/>
        </p:nvCxnSpPr>
        <p:spPr>
          <a:xfrm>
            <a:off x="1403648" y="285293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ttore 2 17"/>
          <p:cNvCxnSpPr/>
          <p:nvPr/>
        </p:nvCxnSpPr>
        <p:spPr>
          <a:xfrm>
            <a:off x="1403648" y="4581128"/>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Parentesi graffa aperta 18"/>
          <p:cNvSpPr/>
          <p:nvPr/>
        </p:nvSpPr>
        <p:spPr>
          <a:xfrm>
            <a:off x="2987824" y="5013176"/>
            <a:ext cx="144016" cy="1440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0" name="CasellaDiTesto 19"/>
          <p:cNvSpPr txBox="1"/>
          <p:nvPr/>
        </p:nvSpPr>
        <p:spPr>
          <a:xfrm>
            <a:off x="3203848" y="5013176"/>
            <a:ext cx="3960440" cy="1754326"/>
          </a:xfrm>
          <a:prstGeom prst="rect">
            <a:avLst/>
          </a:prstGeom>
          <a:noFill/>
        </p:spPr>
        <p:txBody>
          <a:bodyPr wrap="square" rtlCol="0">
            <a:spAutoFit/>
          </a:bodyPr>
          <a:lstStyle/>
          <a:p>
            <a:r>
              <a:rPr lang="it-IT" dirty="0"/>
              <a:t>Specificità dialettica.</a:t>
            </a:r>
          </a:p>
          <a:p>
            <a:r>
              <a:rPr lang="it-IT" dirty="0"/>
              <a:t>Luogo della differenza tra il testo e gli altri testi.</a:t>
            </a:r>
          </a:p>
          <a:p>
            <a:r>
              <a:rPr lang="it-IT" dirty="0"/>
              <a:t>Osservazione del grado di opposizione (es. esorcismi di Paolo ed esorcismi dei figli di </a:t>
            </a:r>
            <a:r>
              <a:rPr lang="it-IT" dirty="0" err="1"/>
              <a:t>Sceva</a:t>
            </a:r>
            <a:r>
              <a:rPr lang="it-IT"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1000"/>
                                        <p:tgtEl>
                                          <p:spTgt spid="15"/>
                                        </p:tgtEl>
                                      </p:cBhvr>
                                    </p:animEffect>
                                    <p:anim calcmode="lin" valueType="num">
                                      <p:cBhvr>
                                        <p:cTn id="30" dur="1000" fill="hold"/>
                                        <p:tgtEl>
                                          <p:spTgt spid="15"/>
                                        </p:tgtEl>
                                        <p:attrNameLst>
                                          <p:attrName>ppt_x</p:attrName>
                                        </p:attrNameLst>
                                      </p:cBhvr>
                                      <p:tavLst>
                                        <p:tav tm="0">
                                          <p:val>
                                            <p:strVal val="#ppt_x"/>
                                          </p:val>
                                        </p:tav>
                                        <p:tav tm="100000">
                                          <p:val>
                                            <p:strVal val="#ppt_x"/>
                                          </p:val>
                                        </p:tav>
                                      </p:tavLst>
                                    </p:anim>
                                    <p:anim calcmode="lin" valueType="num">
                                      <p:cBhvr>
                                        <p:cTn id="3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1000"/>
                                        <p:tgtEl>
                                          <p:spTgt spid="9"/>
                                        </p:tgtEl>
                                      </p:cBhvr>
                                    </p:animEffect>
                                    <p:anim calcmode="lin" valueType="num">
                                      <p:cBhvr>
                                        <p:cTn id="44" dur="1000" fill="hold"/>
                                        <p:tgtEl>
                                          <p:spTgt spid="9"/>
                                        </p:tgtEl>
                                        <p:attrNameLst>
                                          <p:attrName>ppt_x</p:attrName>
                                        </p:attrNameLst>
                                      </p:cBhvr>
                                      <p:tavLst>
                                        <p:tav tm="0">
                                          <p:val>
                                            <p:strVal val="#ppt_x"/>
                                          </p:val>
                                        </p:tav>
                                        <p:tav tm="100000">
                                          <p:val>
                                            <p:strVal val="#ppt_x"/>
                                          </p:val>
                                        </p:tav>
                                      </p:tavLst>
                                    </p:anim>
                                    <p:anim calcmode="lin" valueType="num">
                                      <p:cBhvr>
                                        <p:cTn id="4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 calcmode="lin" valueType="num">
                                      <p:cBhvr additive="base">
                                        <p:cTn id="50" dur="500" fill="hold"/>
                                        <p:tgtEl>
                                          <p:spTgt spid="10"/>
                                        </p:tgtEl>
                                        <p:attrNameLst>
                                          <p:attrName>ppt_x</p:attrName>
                                        </p:attrNameLst>
                                      </p:cBhvr>
                                      <p:tavLst>
                                        <p:tav tm="0">
                                          <p:val>
                                            <p:strVal val="#ppt_x"/>
                                          </p:val>
                                        </p:tav>
                                        <p:tav tm="100000">
                                          <p:val>
                                            <p:strVal val="#ppt_x"/>
                                          </p:val>
                                        </p:tav>
                                      </p:tavLst>
                                    </p:anim>
                                    <p:anim calcmode="lin" valueType="num">
                                      <p:cBhvr additive="base">
                                        <p:cTn id="5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additive="base">
                                        <p:cTn id="56" dur="500" fill="hold"/>
                                        <p:tgtEl>
                                          <p:spTgt spid="11"/>
                                        </p:tgtEl>
                                        <p:attrNameLst>
                                          <p:attrName>ppt_x</p:attrName>
                                        </p:attrNameLst>
                                      </p:cBhvr>
                                      <p:tavLst>
                                        <p:tav tm="0">
                                          <p:val>
                                            <p:strVal val="#ppt_x"/>
                                          </p:val>
                                        </p:tav>
                                        <p:tav tm="100000">
                                          <p:val>
                                            <p:strVal val="#ppt_x"/>
                                          </p:val>
                                        </p:tav>
                                      </p:tavLst>
                                    </p:anim>
                                    <p:anim calcmode="lin" valueType="num">
                                      <p:cBhvr additive="base">
                                        <p:cTn id="5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1000"/>
                                        <p:tgtEl>
                                          <p:spTgt spid="12"/>
                                        </p:tgtEl>
                                      </p:cBhvr>
                                    </p:animEffect>
                                    <p:anim calcmode="lin" valueType="num">
                                      <p:cBhvr>
                                        <p:cTn id="63" dur="1000" fill="hold"/>
                                        <p:tgtEl>
                                          <p:spTgt spid="12"/>
                                        </p:tgtEl>
                                        <p:attrNameLst>
                                          <p:attrName>ppt_x</p:attrName>
                                        </p:attrNameLst>
                                      </p:cBhvr>
                                      <p:tavLst>
                                        <p:tav tm="0">
                                          <p:val>
                                            <p:strVal val="#ppt_x"/>
                                          </p:val>
                                        </p:tav>
                                        <p:tav tm="100000">
                                          <p:val>
                                            <p:strVal val="#ppt_x"/>
                                          </p:val>
                                        </p:tav>
                                      </p:tavLst>
                                    </p:anim>
                                    <p:anim calcmode="lin" valueType="num">
                                      <p:cBhvr>
                                        <p:cTn id="6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fade">
                                      <p:cBhvr>
                                        <p:cTn id="69" dur="1000"/>
                                        <p:tgtEl>
                                          <p:spTgt spid="18"/>
                                        </p:tgtEl>
                                      </p:cBhvr>
                                    </p:animEffect>
                                    <p:anim calcmode="lin" valueType="num">
                                      <p:cBhvr>
                                        <p:cTn id="70" dur="1000" fill="hold"/>
                                        <p:tgtEl>
                                          <p:spTgt spid="18"/>
                                        </p:tgtEl>
                                        <p:attrNameLst>
                                          <p:attrName>ppt_x</p:attrName>
                                        </p:attrNameLst>
                                      </p:cBhvr>
                                      <p:tavLst>
                                        <p:tav tm="0">
                                          <p:val>
                                            <p:strVal val="#ppt_x"/>
                                          </p:val>
                                        </p:tav>
                                        <p:tav tm="100000">
                                          <p:val>
                                            <p:strVal val="#ppt_x"/>
                                          </p:val>
                                        </p:tav>
                                      </p:tavLst>
                                    </p:anim>
                                    <p:anim calcmode="lin" valueType="num">
                                      <p:cBhvr>
                                        <p:cTn id="7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3"/>
                                        </p:tgtEl>
                                        <p:attrNameLst>
                                          <p:attrName>style.visibility</p:attrName>
                                        </p:attrNameLst>
                                      </p:cBhvr>
                                      <p:to>
                                        <p:strVal val="visible"/>
                                      </p:to>
                                    </p:set>
                                    <p:animEffect transition="in" filter="fade">
                                      <p:cBhvr>
                                        <p:cTn id="76" dur="1000"/>
                                        <p:tgtEl>
                                          <p:spTgt spid="13"/>
                                        </p:tgtEl>
                                      </p:cBhvr>
                                    </p:animEffect>
                                    <p:anim calcmode="lin" valueType="num">
                                      <p:cBhvr>
                                        <p:cTn id="77" dur="1000" fill="hold"/>
                                        <p:tgtEl>
                                          <p:spTgt spid="13"/>
                                        </p:tgtEl>
                                        <p:attrNameLst>
                                          <p:attrName>ppt_x</p:attrName>
                                        </p:attrNameLst>
                                      </p:cBhvr>
                                      <p:tavLst>
                                        <p:tav tm="0">
                                          <p:val>
                                            <p:strVal val="#ppt_x"/>
                                          </p:val>
                                        </p:tav>
                                        <p:tav tm="100000">
                                          <p:val>
                                            <p:strVal val="#ppt_x"/>
                                          </p:val>
                                        </p:tav>
                                      </p:tavLst>
                                    </p:anim>
                                    <p:anim calcmode="lin" valueType="num">
                                      <p:cBhvr>
                                        <p:cTn id="7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9"/>
                                        </p:tgtEl>
                                        <p:attrNameLst>
                                          <p:attrName>style.visibility</p:attrName>
                                        </p:attrNameLst>
                                      </p:cBhvr>
                                      <p:to>
                                        <p:strVal val="visible"/>
                                      </p:to>
                                    </p:set>
                                    <p:anim calcmode="lin" valueType="num">
                                      <p:cBhvr additive="base">
                                        <p:cTn id="83" dur="500" fill="hold"/>
                                        <p:tgtEl>
                                          <p:spTgt spid="19"/>
                                        </p:tgtEl>
                                        <p:attrNameLst>
                                          <p:attrName>ppt_x</p:attrName>
                                        </p:attrNameLst>
                                      </p:cBhvr>
                                      <p:tavLst>
                                        <p:tav tm="0">
                                          <p:val>
                                            <p:strVal val="#ppt_x"/>
                                          </p:val>
                                        </p:tav>
                                        <p:tav tm="100000">
                                          <p:val>
                                            <p:strVal val="#ppt_x"/>
                                          </p:val>
                                        </p:tav>
                                      </p:tavLst>
                                    </p:anim>
                                    <p:anim calcmode="lin" valueType="num">
                                      <p:cBhvr additive="base">
                                        <p:cTn id="8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1000"/>
                                        <p:tgtEl>
                                          <p:spTgt spid="20"/>
                                        </p:tgtEl>
                                      </p:cBhvr>
                                    </p:animEffect>
                                    <p:anim calcmode="lin" valueType="num">
                                      <p:cBhvr>
                                        <p:cTn id="90" dur="1000" fill="hold"/>
                                        <p:tgtEl>
                                          <p:spTgt spid="20"/>
                                        </p:tgtEl>
                                        <p:attrNameLst>
                                          <p:attrName>ppt_x</p:attrName>
                                        </p:attrNameLst>
                                      </p:cBhvr>
                                      <p:tavLst>
                                        <p:tav tm="0">
                                          <p:val>
                                            <p:strVal val="#ppt_x"/>
                                          </p:val>
                                        </p:tav>
                                        <p:tav tm="100000">
                                          <p:val>
                                            <p:strVal val="#ppt_x"/>
                                          </p:val>
                                        </p:tav>
                                      </p:tavLst>
                                    </p:anim>
                                    <p:anim calcmode="lin" valueType="num">
                                      <p:cBhvr>
                                        <p:cTn id="9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p:bldP spid="7" grpId="0" animBg="1"/>
      <p:bldP spid="10" grpId="0"/>
      <p:bldP spid="11" grpId="0" animBg="1"/>
      <p:bldP spid="12" grpId="0"/>
      <p:bldP spid="13" grpId="0" animBg="1"/>
      <p:bldP spid="19" grpId="0" animBg="1"/>
      <p:bldP spid="2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br>
            <a:r>
              <a:rPr lang="it-IT" sz="4000" dirty="0">
                <a:solidFill>
                  <a:schemeClr val="tx2">
                    <a:lumMod val="60000"/>
                    <a:lumOff val="40000"/>
                  </a:schemeClr>
                </a:solidFill>
              </a:rPr>
              <a:t>Come recuperare e ricostruire le componenti che costituiscono il sistema religioso del redattore?</a:t>
            </a:r>
          </a:p>
        </p:txBody>
      </p:sp>
      <p:sp>
        <p:nvSpPr>
          <p:cNvPr id="6" name="Pergamena 2 5"/>
          <p:cNvSpPr/>
          <p:nvPr/>
        </p:nvSpPr>
        <p:spPr>
          <a:xfrm>
            <a:off x="3851920" y="2564904"/>
            <a:ext cx="1143000"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TESTO</a:t>
            </a:r>
          </a:p>
        </p:txBody>
      </p:sp>
      <p:cxnSp>
        <p:nvCxnSpPr>
          <p:cNvPr id="9" name="Connettore 2 8"/>
          <p:cNvCxnSpPr/>
          <p:nvPr/>
        </p:nvCxnSpPr>
        <p:spPr>
          <a:xfrm>
            <a:off x="4427984" y="1916832"/>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1" name="Tabella 10"/>
          <p:cNvGraphicFramePr>
            <a:graphicFrameLocks noGrp="1"/>
          </p:cNvGraphicFramePr>
          <p:nvPr/>
        </p:nvGraphicFramePr>
        <p:xfrm>
          <a:off x="179512" y="3789040"/>
          <a:ext cx="4824536" cy="1381760"/>
        </p:xfrm>
        <a:graphic>
          <a:graphicData uri="http://schemas.openxmlformats.org/drawingml/2006/table">
            <a:tbl>
              <a:tblPr firstRow="1" bandRow="1">
                <a:tableStyleId>{5C22544A-7EE6-4342-B048-85BDC9FD1C3A}</a:tableStyleId>
              </a:tblPr>
              <a:tblGrid>
                <a:gridCol w="4824536">
                  <a:extLst>
                    <a:ext uri="{9D8B030D-6E8A-4147-A177-3AD203B41FA5}">
                      <a16:colId xmlns:a16="http://schemas.microsoft.com/office/drawing/2014/main" val="20000"/>
                    </a:ext>
                  </a:extLst>
                </a:gridCol>
              </a:tblGrid>
              <a:tr h="370840">
                <a:tc>
                  <a:txBody>
                    <a:bodyPr/>
                    <a:lstStyle/>
                    <a:p>
                      <a:r>
                        <a:rPr lang="it-IT" dirty="0"/>
                        <a:t>1) LETTURA FILOLOGICA</a:t>
                      </a:r>
                      <a:r>
                        <a:rPr lang="it-IT" baseline="0" dirty="0"/>
                        <a:t> ED ESEGETICA (MSC)</a:t>
                      </a:r>
                      <a:endParaRPr lang="it-IT" dirty="0"/>
                    </a:p>
                  </a:txBody>
                  <a:tcPr/>
                </a:tc>
                <a:extLst>
                  <a:ext uri="{0D108BD9-81ED-4DB2-BD59-A6C34878D82A}">
                    <a16:rowId xmlns:a16="http://schemas.microsoft.com/office/drawing/2014/main" val="10000"/>
                  </a:ext>
                </a:extLst>
              </a:tr>
              <a:tr h="370840">
                <a:tc>
                  <a:txBody>
                    <a:bodyPr/>
                    <a:lstStyle/>
                    <a:p>
                      <a:r>
                        <a:rPr lang="it-IT" dirty="0"/>
                        <a:t>2) </a:t>
                      </a:r>
                      <a:r>
                        <a:rPr lang="it-IT" b="1" dirty="0"/>
                        <a:t>SELEZIONE DEI TEMI CULTURALI EMERSI</a:t>
                      </a:r>
                      <a:endParaRPr lang="it-IT" dirty="0"/>
                    </a:p>
                    <a:p>
                      <a:r>
                        <a:rPr lang="it-IT" dirty="0"/>
                        <a:t>(I</a:t>
                      </a:r>
                      <a:r>
                        <a:rPr lang="it-IT" sz="1800" kern="1200" dirty="0">
                          <a:solidFill>
                            <a:schemeClr val="dk1"/>
                          </a:solidFill>
                          <a:latin typeface="+mn-lt"/>
                          <a:ea typeface="+mn-ea"/>
                          <a:cs typeface="+mn-cs"/>
                        </a:rPr>
                        <a:t>ntervento dell’antropologia)</a:t>
                      </a:r>
                      <a:endParaRPr lang="it-IT" dirty="0"/>
                    </a:p>
                  </a:txBody>
                  <a:tcPr/>
                </a:tc>
                <a:extLst>
                  <a:ext uri="{0D108BD9-81ED-4DB2-BD59-A6C34878D82A}">
                    <a16:rowId xmlns:a16="http://schemas.microsoft.com/office/drawing/2014/main" val="10001"/>
                  </a:ext>
                </a:extLst>
              </a:tr>
              <a:tr h="370840">
                <a:tc>
                  <a:txBody>
                    <a:bodyPr/>
                    <a:lstStyle/>
                    <a:p>
                      <a:r>
                        <a:rPr lang="it-IT" dirty="0"/>
                        <a:t>3)</a:t>
                      </a:r>
                      <a:r>
                        <a:rPr lang="it-IT" baseline="0" dirty="0"/>
                        <a:t> </a:t>
                      </a:r>
                      <a:r>
                        <a:rPr lang="it-IT" b="1" baseline="0" dirty="0"/>
                        <a:t>ANTROPOLOGIA di TESTI</a:t>
                      </a:r>
                      <a:endParaRPr lang="it-IT" b="1" dirty="0"/>
                    </a:p>
                  </a:txBody>
                  <a:tcPr/>
                </a:tc>
                <a:extLst>
                  <a:ext uri="{0D108BD9-81ED-4DB2-BD59-A6C34878D82A}">
                    <a16:rowId xmlns:a16="http://schemas.microsoft.com/office/drawing/2014/main" val="10002"/>
                  </a:ext>
                </a:extLst>
              </a:tr>
            </a:tbl>
          </a:graphicData>
        </a:graphic>
      </p:graphicFrame>
      <p:sp>
        <p:nvSpPr>
          <p:cNvPr id="12" name="Rettangolo 11"/>
          <p:cNvSpPr/>
          <p:nvPr/>
        </p:nvSpPr>
        <p:spPr>
          <a:xfrm>
            <a:off x="4427984" y="5380672"/>
            <a:ext cx="4572000" cy="1477328"/>
          </a:xfrm>
          <a:prstGeom prst="rect">
            <a:avLst/>
          </a:prstGeom>
        </p:spPr>
        <p:txBody>
          <a:bodyPr wrap="square">
            <a:spAutoFit/>
          </a:bodyPr>
          <a:lstStyle/>
          <a:p>
            <a:r>
              <a:rPr lang="it-IT" dirty="0"/>
              <a:t>Operare «una lettura storica dei testi» e poi interpretarli antropologicamente. </a:t>
            </a:r>
          </a:p>
          <a:p>
            <a:r>
              <a:rPr lang="it-IT" dirty="0"/>
              <a:t>Integrare cioè il dato letterario con la sua naturale fonte culturale fino a giungere ad un’antropologia dei testi biblici.</a:t>
            </a:r>
          </a:p>
        </p:txBody>
      </p:sp>
      <p:sp>
        <p:nvSpPr>
          <p:cNvPr id="13" name="CasellaDiTesto 12"/>
          <p:cNvSpPr txBox="1"/>
          <p:nvPr/>
        </p:nvSpPr>
        <p:spPr>
          <a:xfrm>
            <a:off x="179512" y="5229200"/>
            <a:ext cx="2232248" cy="1477328"/>
          </a:xfrm>
          <a:prstGeom prst="rect">
            <a:avLst/>
          </a:prstGeom>
          <a:noFill/>
        </p:spPr>
        <p:txBody>
          <a:bodyPr wrap="square" rtlCol="0">
            <a:spAutoFit/>
          </a:bodyPr>
          <a:lstStyle/>
          <a:p>
            <a:r>
              <a:rPr lang="it-IT" dirty="0"/>
              <a:t>Per giungere all’IMMAGINAZIONE SOCIALE </a:t>
            </a:r>
          </a:p>
          <a:p>
            <a:r>
              <a:rPr lang="it-IT" dirty="0"/>
              <a:t>IMPLICITA del REDATTORE FINALE</a:t>
            </a:r>
          </a:p>
        </p:txBody>
      </p:sp>
      <p:sp>
        <p:nvSpPr>
          <p:cNvPr id="14" name="Freccia a sinistra 13"/>
          <p:cNvSpPr/>
          <p:nvPr/>
        </p:nvSpPr>
        <p:spPr>
          <a:xfrm>
            <a:off x="3131840" y="5877272"/>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Parentesi graffa aperta 14"/>
          <p:cNvSpPr/>
          <p:nvPr/>
        </p:nvSpPr>
        <p:spPr>
          <a:xfrm>
            <a:off x="0" y="5301208"/>
            <a:ext cx="251520" cy="144016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3">
                                            <p:txEl>
                                              <p:pRg st="0" end="0"/>
                                            </p:txEl>
                                          </p:spTgt>
                                        </p:tgtEl>
                                        <p:attrNameLst>
                                          <p:attrName>style.visibility</p:attrName>
                                        </p:attrNameLst>
                                      </p:cBhvr>
                                      <p:to>
                                        <p:strVal val="visible"/>
                                      </p:to>
                                    </p:set>
                                    <p:animEffect transition="in" filter="fade">
                                      <p:cBhvr>
                                        <p:cTn id="41" dur="1000"/>
                                        <p:tgtEl>
                                          <p:spTgt spid="13">
                                            <p:txEl>
                                              <p:pRg st="0" end="0"/>
                                            </p:txEl>
                                          </p:spTgt>
                                        </p:tgtEl>
                                      </p:cBhvr>
                                    </p:animEffect>
                                    <p:anim calcmode="lin" valueType="num">
                                      <p:cBhvr>
                                        <p:cTn id="42"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43" dur="1000" fill="hold"/>
                                        <p:tgtEl>
                                          <p:spTgt spid="13">
                                            <p:txEl>
                                              <p:pRg st="0" end="0"/>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13">
                                            <p:txEl>
                                              <p:pRg st="1" end="1"/>
                                            </p:txEl>
                                          </p:spTgt>
                                        </p:tgtEl>
                                        <p:attrNameLst>
                                          <p:attrName>style.visibility</p:attrName>
                                        </p:attrNameLst>
                                      </p:cBhvr>
                                      <p:to>
                                        <p:strVal val="visible"/>
                                      </p:to>
                                    </p:set>
                                    <p:animEffect transition="in" filter="fade">
                                      <p:cBhvr>
                                        <p:cTn id="46" dur="1000"/>
                                        <p:tgtEl>
                                          <p:spTgt spid="13">
                                            <p:txEl>
                                              <p:pRg st="1" end="1"/>
                                            </p:txEl>
                                          </p:spTgt>
                                        </p:tgtEl>
                                      </p:cBhvr>
                                    </p:animEffect>
                                    <p:anim calcmode="lin" valueType="num">
                                      <p:cBhvr>
                                        <p:cTn id="47"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48"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1000"/>
                                        <p:tgtEl>
                                          <p:spTgt spid="12"/>
                                        </p:tgtEl>
                                      </p:cBhvr>
                                    </p:animEffect>
                                    <p:anim calcmode="lin" valueType="num">
                                      <p:cBhvr>
                                        <p:cTn id="54" dur="1000" fill="hold"/>
                                        <p:tgtEl>
                                          <p:spTgt spid="12"/>
                                        </p:tgtEl>
                                        <p:attrNameLst>
                                          <p:attrName>ppt_x</p:attrName>
                                        </p:attrNameLst>
                                      </p:cBhvr>
                                      <p:tavLst>
                                        <p:tav tm="0">
                                          <p:val>
                                            <p:strVal val="#ppt_x"/>
                                          </p:val>
                                        </p:tav>
                                        <p:tav tm="100000">
                                          <p:val>
                                            <p:strVal val="#ppt_x"/>
                                          </p:val>
                                        </p:tav>
                                      </p:tavLst>
                                    </p:anim>
                                    <p:anim calcmode="lin" valueType="num">
                                      <p:cBhvr>
                                        <p:cTn id="5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fade">
                                      <p:cBhvr>
                                        <p:cTn id="60" dur="1000"/>
                                        <p:tgtEl>
                                          <p:spTgt spid="14"/>
                                        </p:tgtEl>
                                      </p:cBhvr>
                                    </p:animEffect>
                                    <p:anim calcmode="lin" valueType="num">
                                      <p:cBhvr>
                                        <p:cTn id="61" dur="1000" fill="hold"/>
                                        <p:tgtEl>
                                          <p:spTgt spid="14"/>
                                        </p:tgtEl>
                                        <p:attrNameLst>
                                          <p:attrName>ppt_x</p:attrName>
                                        </p:attrNameLst>
                                      </p:cBhvr>
                                      <p:tavLst>
                                        <p:tav tm="0">
                                          <p:val>
                                            <p:strVal val="#ppt_x"/>
                                          </p:val>
                                        </p:tav>
                                        <p:tav tm="100000">
                                          <p:val>
                                            <p:strVal val="#ppt_x"/>
                                          </p:val>
                                        </p:tav>
                                      </p:tavLst>
                                    </p:anim>
                                    <p:anim calcmode="lin" valueType="num">
                                      <p:cBhvr>
                                        <p:cTn id="62"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12" grpId="0"/>
      <p:bldP spid="14" grpId="0" animBg="1"/>
      <p:bldP spid="1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3) Il contesto umano della Parola:</a:t>
            </a:r>
            <a:br>
              <a:rPr lang="it-IT" dirty="0"/>
            </a:br>
            <a:r>
              <a:rPr lang="it-IT" dirty="0"/>
              <a:t>la proposta di Bellia. </a:t>
            </a:r>
          </a:p>
        </p:txBody>
      </p:sp>
      <p:sp>
        <p:nvSpPr>
          <p:cNvPr id="3" name="Segnaposto contenuto 2"/>
          <p:cNvSpPr>
            <a:spLocks noGrp="1"/>
          </p:cNvSpPr>
          <p:nvPr>
            <p:ph idx="1"/>
          </p:nvPr>
        </p:nvSpPr>
        <p:spPr>
          <a:xfrm>
            <a:off x="611560" y="2492896"/>
            <a:ext cx="8075240" cy="3633267"/>
          </a:xfrm>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62500" lnSpcReduction="20000"/>
          </a:bodyPr>
          <a:lstStyle/>
          <a:p>
            <a:pPr algn="just"/>
            <a:endParaRPr lang="it-IT" dirty="0"/>
          </a:p>
          <a:p>
            <a:pPr algn="just"/>
            <a:endParaRPr lang="it-IT" dirty="0"/>
          </a:p>
          <a:p>
            <a:pPr algn="just"/>
            <a:endParaRPr lang="it-IT" dirty="0"/>
          </a:p>
          <a:p>
            <a:pPr algn="just"/>
            <a:endParaRPr lang="it-IT" dirty="0"/>
          </a:p>
          <a:p>
            <a:pPr algn="just"/>
            <a:r>
              <a:rPr lang="it-IT" dirty="0"/>
              <a:t>Non si tratta soltanto di mettere in successione una serie di operazioni, di affiancare o alternare oppure semplicemente offrire un dosaggio equilibrato tra diverse metodologie senza che l’una sfori nel campo dell’altra. La questione principale è quella di saper riconoscere il valore del contesto umano della Parola di Dio, tenendo presente la natura particolare del testo sacro sul quale s’indaga, “luogo” refrattario ad ogni tipo di cattura o colonizzazione, che non prescinde dalla conversione del teologo, da quell’autotrascendimento del soggetto che fa ricerca</a:t>
            </a:r>
          </a:p>
        </p:txBody>
      </p:sp>
      <p:pic>
        <p:nvPicPr>
          <p:cNvPr id="4" name="Immagine 3" descr="Bellia_Contesto umano Parola.jpg"/>
          <p:cNvPicPr>
            <a:picLocks noChangeAspect="1"/>
          </p:cNvPicPr>
          <p:nvPr/>
        </p:nvPicPr>
        <p:blipFill>
          <a:blip r:embed="rId2" cstate="print"/>
          <a:stretch>
            <a:fillRect/>
          </a:stretch>
        </p:blipFill>
        <p:spPr>
          <a:xfrm>
            <a:off x="179512" y="1124744"/>
            <a:ext cx="1714500" cy="2160240"/>
          </a:xfrm>
          <a:prstGeom prst="rect">
            <a:avLst/>
          </a:prstGeom>
        </p:spPr>
      </p:pic>
      <p:pic>
        <p:nvPicPr>
          <p:cNvPr id="5" name="Immagine 4" descr="Bellia 1.jpg"/>
          <p:cNvPicPr>
            <a:picLocks noChangeAspect="1"/>
          </p:cNvPicPr>
          <p:nvPr/>
        </p:nvPicPr>
        <p:blipFill>
          <a:blip r:embed="rId3" cstate="print"/>
          <a:stretch>
            <a:fillRect/>
          </a:stretch>
        </p:blipFill>
        <p:spPr>
          <a:xfrm>
            <a:off x="6734175" y="1124744"/>
            <a:ext cx="2409825" cy="18954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B80BBC-39E4-4A2E-8355-CF956073915F}"/>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r>
              <a:rPr lang="it-IT" dirty="0"/>
              <a:t>L’orizzonte storico e l’imprescindibilità del metodo storico critico</a:t>
            </a:r>
            <a:endParaRPr lang="en-GB" dirty="0"/>
          </a:p>
        </p:txBody>
      </p:sp>
      <p:sp>
        <p:nvSpPr>
          <p:cNvPr id="3" name="Segnaposto contenuto 2">
            <a:extLst>
              <a:ext uri="{FF2B5EF4-FFF2-40B4-BE49-F238E27FC236}">
                <a16:creationId xmlns:a16="http://schemas.microsoft.com/office/drawing/2014/main" id="{13AE7A10-5C6B-4DEB-AF7E-FB7D8E1335D1}"/>
              </a:ext>
            </a:extLst>
          </p:cNvPr>
          <p:cNvSpPr>
            <a:spLocks noGrp="1"/>
          </p:cNvSpPr>
          <p:nvPr>
            <p:ph idx="1"/>
          </p:nvPr>
        </p:nvSpPr>
        <p:spPr>
          <a:xfrm>
            <a:off x="457200" y="1340768"/>
            <a:ext cx="8229600" cy="4785395"/>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Autofit/>
          </a:bodyPr>
          <a:lstStyle/>
          <a:p>
            <a:pPr algn="just"/>
            <a:r>
              <a:rPr lang="it-IT" sz="2800" dirty="0"/>
              <a:t>A mo' di </a:t>
            </a:r>
            <a:r>
              <a:rPr lang="it-IT" sz="2800" i="1" dirty="0"/>
              <a:t>ouverture</a:t>
            </a:r>
            <a:r>
              <a:rPr lang="it-IT" sz="2800" dirty="0"/>
              <a:t> è necessario ribadire l’irrinunciabilità del metodo storico critico insieme alla necessità di utilizzare diversi metodi ed approcci per l’ermeneutica biblica.  </a:t>
            </a:r>
          </a:p>
          <a:p>
            <a:pPr lvl="0" algn="just"/>
            <a:r>
              <a:rPr lang="it-IT" sz="2800" dirty="0">
                <a:solidFill>
                  <a:prstClr val="black"/>
                </a:solidFill>
              </a:rPr>
              <a:t>Realtà riaffermata dal Documento della Pontificia Commissione Biblica (= PCB), </a:t>
            </a:r>
            <a:r>
              <a:rPr lang="it-IT" sz="2800" i="1" dirty="0">
                <a:solidFill>
                  <a:prstClr val="black"/>
                </a:solidFill>
              </a:rPr>
              <a:t>L’Interpretazione della Bibbia nella Chiesa</a:t>
            </a:r>
            <a:r>
              <a:rPr lang="it-IT" sz="2800" dirty="0">
                <a:solidFill>
                  <a:prstClr val="black"/>
                </a:solidFill>
              </a:rPr>
              <a:t> (= IBC), quando sottolinea l’</a:t>
            </a:r>
            <a:r>
              <a:rPr lang="it-IT" sz="2800" b="1" dirty="0">
                <a:solidFill>
                  <a:prstClr val="black"/>
                </a:solidFill>
              </a:rPr>
              <a:t>imprescindibilità</a:t>
            </a:r>
            <a:r>
              <a:rPr lang="it-IT" sz="2800" dirty="0">
                <a:solidFill>
                  <a:prstClr val="black"/>
                </a:solidFill>
              </a:rPr>
              <a:t>  del metodo storico critico (= MSC) che non si può saltare. </a:t>
            </a:r>
            <a:endParaRPr lang="it-IT" sz="2800" dirty="0"/>
          </a:p>
          <a:p>
            <a:pPr algn="just"/>
            <a:r>
              <a:rPr lang="it-IT" sz="2800" dirty="0"/>
              <a:t>Si veda il richiamo al «</a:t>
            </a:r>
            <a:r>
              <a:rPr lang="it-IT" sz="2800" b="1" dirty="0"/>
              <a:t>realismo dell’Incarnazione del Verbo</a:t>
            </a:r>
            <a:r>
              <a:rPr lang="it-IT" sz="2800" dirty="0"/>
              <a:t>» di Giovanni Paolo II nel discorso </a:t>
            </a:r>
            <a:r>
              <a:rPr lang="it-IT" sz="2800" i="1" dirty="0"/>
              <a:t>De tout </a:t>
            </a:r>
            <a:r>
              <a:rPr lang="it-IT" sz="2800" i="1" dirty="0" err="1"/>
              <a:t>coeur</a:t>
            </a:r>
            <a:r>
              <a:rPr lang="it-IT" sz="2800" dirty="0"/>
              <a:t>, all’inizio dello scritto pontificio. </a:t>
            </a:r>
            <a:endParaRPr lang="en-GB" sz="2800" dirty="0"/>
          </a:p>
        </p:txBody>
      </p:sp>
    </p:spTree>
    <p:extLst>
      <p:ext uri="{BB962C8B-B14F-4D97-AF65-F5344CB8AC3E}">
        <p14:creationId xmlns:p14="http://schemas.microsoft.com/office/powerpoint/2010/main" val="1525877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a:t>Admonitiones</a:t>
            </a:r>
            <a:r>
              <a:rPr lang="it-IT" dirty="0"/>
              <a:t> </a:t>
            </a:r>
          </a:p>
        </p:txBody>
      </p:sp>
      <p:sp>
        <p:nvSpPr>
          <p:cNvPr id="3" name="Segnaposto contenuto 2"/>
          <p:cNvSpPr>
            <a:spLocks noGrp="1"/>
          </p:cNvSpPr>
          <p:nvPr>
            <p:ph idx="1"/>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85000" lnSpcReduction="20000"/>
          </a:bodyPr>
          <a:lstStyle/>
          <a:p>
            <a:r>
              <a:rPr lang="it-IT" dirty="0"/>
              <a:t>1) “Collocare le scienze umane all’interno del sapere storico” (125).</a:t>
            </a:r>
          </a:p>
          <a:p>
            <a:pPr algn="just"/>
            <a:r>
              <a:rPr lang="it-IT" dirty="0"/>
              <a:t>2) L’ordine simbolico del nostro tempo non corrisponde con l’ordine simbolico delle antiche culture, e dunque il rischio di perdere l’aggancio tra simbolico e realtà storica è molto alto (cf. Bellia 130)</a:t>
            </a:r>
          </a:p>
          <a:p>
            <a:pPr algn="just"/>
            <a:r>
              <a:rPr lang="it-IT" dirty="0"/>
              <a:t>3) Un metodo di ricerca in grado di far «collaborare l’approccio storico con quello delle scienze umane e la cultura materiale con la documentazione scritturale» (p. 57 Proverbi).</a:t>
            </a:r>
          </a:p>
          <a:p>
            <a:pPr algn="just"/>
            <a:r>
              <a:rPr lang="it-IT" dirty="0"/>
              <a:t>4) «andare oltre l’inerzia di una disinvolta e automatica storicizzazione della trama testuale» (ibid., 58).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Processi di letterarizzazione dei testi</a:t>
            </a:r>
          </a:p>
        </p:txBody>
      </p:sp>
      <p:sp>
        <p:nvSpPr>
          <p:cNvPr id="5" name="Pergamena 2 4"/>
          <p:cNvSpPr/>
          <p:nvPr/>
        </p:nvSpPr>
        <p:spPr>
          <a:xfrm>
            <a:off x="1043608" y="3429000"/>
            <a:ext cx="2016224"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TESTI = PERFORMANCES</a:t>
            </a:r>
          </a:p>
        </p:txBody>
      </p:sp>
      <p:sp>
        <p:nvSpPr>
          <p:cNvPr id="9" name="Rettangolo 8"/>
          <p:cNvSpPr/>
          <p:nvPr/>
        </p:nvSpPr>
        <p:spPr>
          <a:xfrm>
            <a:off x="5004048" y="1196752"/>
            <a:ext cx="4063356" cy="369332"/>
          </a:xfrm>
          <a:prstGeom prst="rect">
            <a:avLst/>
          </a:prstGeom>
        </p:spPr>
        <p:txBody>
          <a:bodyPr wrap="none">
            <a:spAutoFit/>
          </a:bodyPr>
          <a:lstStyle/>
          <a:p>
            <a:r>
              <a:rPr lang="it-IT" b="1" dirty="0"/>
              <a:t>INTENZIONI NARRATIVE di UNO SCRITTO</a:t>
            </a:r>
          </a:p>
        </p:txBody>
      </p:sp>
      <p:sp>
        <p:nvSpPr>
          <p:cNvPr id="10" name="Pergamena 1 9"/>
          <p:cNvSpPr/>
          <p:nvPr/>
        </p:nvSpPr>
        <p:spPr>
          <a:xfrm>
            <a:off x="4644008" y="1700808"/>
            <a:ext cx="1033272"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a:t>
            </a:r>
          </a:p>
        </p:txBody>
      </p:sp>
      <p:sp>
        <p:nvSpPr>
          <p:cNvPr id="11" name="Rettangolo 10"/>
          <p:cNvSpPr/>
          <p:nvPr/>
        </p:nvSpPr>
        <p:spPr>
          <a:xfrm>
            <a:off x="5868144" y="1700808"/>
            <a:ext cx="2448272" cy="1477328"/>
          </a:xfrm>
          <a:prstGeom prst="rect">
            <a:avLst/>
          </a:prstGeom>
        </p:spPr>
        <p:txBody>
          <a:bodyPr wrap="square">
            <a:spAutoFit/>
          </a:bodyPr>
          <a:lstStyle/>
          <a:p>
            <a:r>
              <a:rPr lang="it-IT" dirty="0"/>
              <a:t>Testi che rispecchiano le </a:t>
            </a:r>
            <a:r>
              <a:rPr lang="it-IT" b="1" dirty="0"/>
              <a:t>realtà sociali emergenti </a:t>
            </a:r>
            <a:r>
              <a:rPr lang="it-IT" dirty="0"/>
              <a:t>e descrivono e riportano i </a:t>
            </a:r>
            <a:r>
              <a:rPr lang="it-IT" b="1" dirty="0"/>
              <a:t>processi culturali comuni</a:t>
            </a:r>
          </a:p>
        </p:txBody>
      </p:sp>
      <p:sp>
        <p:nvSpPr>
          <p:cNvPr id="12" name="Pergamena 1 11"/>
          <p:cNvSpPr/>
          <p:nvPr/>
        </p:nvSpPr>
        <p:spPr>
          <a:xfrm>
            <a:off x="4572000" y="3429000"/>
            <a:ext cx="1033272"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B</a:t>
            </a:r>
          </a:p>
        </p:txBody>
      </p:sp>
      <p:sp>
        <p:nvSpPr>
          <p:cNvPr id="13" name="Rettangolo 12"/>
          <p:cNvSpPr/>
          <p:nvPr/>
        </p:nvSpPr>
        <p:spPr>
          <a:xfrm>
            <a:off x="5796136" y="3356992"/>
            <a:ext cx="3347864" cy="1477328"/>
          </a:xfrm>
          <a:prstGeom prst="rect">
            <a:avLst/>
          </a:prstGeom>
        </p:spPr>
        <p:txBody>
          <a:bodyPr wrap="square">
            <a:spAutoFit/>
          </a:bodyPr>
          <a:lstStyle/>
          <a:p>
            <a:r>
              <a:rPr lang="it-IT" dirty="0"/>
              <a:t>Testi che invece presentano delle </a:t>
            </a:r>
            <a:r>
              <a:rPr lang="it-IT" b="1" dirty="0"/>
              <a:t>forme programmatiche </a:t>
            </a:r>
            <a:r>
              <a:rPr lang="it-IT" dirty="0"/>
              <a:t>e perseguono l’obiettivo di una </a:t>
            </a:r>
            <a:r>
              <a:rPr lang="it-IT" b="1" dirty="0"/>
              <a:t>propaganda interna o esterna </a:t>
            </a:r>
            <a:r>
              <a:rPr lang="it-IT" dirty="0"/>
              <a:t>alla comunità di riferimento</a:t>
            </a:r>
          </a:p>
        </p:txBody>
      </p:sp>
      <p:sp>
        <p:nvSpPr>
          <p:cNvPr id="14" name="Pergamena 1 13"/>
          <p:cNvSpPr/>
          <p:nvPr/>
        </p:nvSpPr>
        <p:spPr>
          <a:xfrm>
            <a:off x="4499992" y="5157192"/>
            <a:ext cx="1033272" cy="11430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a:t>
            </a:r>
          </a:p>
        </p:txBody>
      </p:sp>
      <p:sp>
        <p:nvSpPr>
          <p:cNvPr id="15" name="Rettangolo 14"/>
          <p:cNvSpPr/>
          <p:nvPr/>
        </p:nvSpPr>
        <p:spPr>
          <a:xfrm>
            <a:off x="5724128" y="5157192"/>
            <a:ext cx="3419872" cy="1477328"/>
          </a:xfrm>
          <a:prstGeom prst="rect">
            <a:avLst/>
          </a:prstGeom>
        </p:spPr>
        <p:txBody>
          <a:bodyPr wrap="square">
            <a:spAutoFit/>
          </a:bodyPr>
          <a:lstStyle/>
          <a:p>
            <a:r>
              <a:rPr lang="it-IT" dirty="0"/>
              <a:t>Testi che si pongono come </a:t>
            </a:r>
            <a:r>
              <a:rPr lang="it-IT" b="1" dirty="0"/>
              <a:t>rappresentazione ideologica di culture </a:t>
            </a:r>
            <a:r>
              <a:rPr lang="it-IT" dirty="0"/>
              <a:t>che intendono porsi in </a:t>
            </a:r>
            <a:r>
              <a:rPr lang="it-IT" b="1" dirty="0"/>
              <a:t>discontinuità con le strutture istituzionali vigenti</a:t>
            </a:r>
            <a:r>
              <a:rPr lang="it-IT" dirty="0"/>
              <a:t>.</a:t>
            </a:r>
          </a:p>
        </p:txBody>
      </p:sp>
      <p:sp>
        <p:nvSpPr>
          <p:cNvPr id="16" name="Rettangolo 15"/>
          <p:cNvSpPr/>
          <p:nvPr/>
        </p:nvSpPr>
        <p:spPr>
          <a:xfrm>
            <a:off x="0" y="4653136"/>
            <a:ext cx="3419872" cy="2031325"/>
          </a:xfrm>
          <a:prstGeom prst="rect">
            <a:avLst/>
          </a:prstGeom>
        </p:spPr>
        <p:txBody>
          <a:bodyPr wrap="square">
            <a:spAutoFit/>
          </a:bodyPr>
          <a:lstStyle/>
          <a:p>
            <a:pPr algn="just"/>
            <a:r>
              <a:rPr lang="it-IT" dirty="0"/>
              <a:t>Un </a:t>
            </a:r>
            <a:r>
              <a:rPr lang="it-IT" b="1" dirty="0"/>
              <a:t>testo</a:t>
            </a:r>
            <a:r>
              <a:rPr lang="it-IT" dirty="0"/>
              <a:t> non è solo un prodotto letterario ma è </a:t>
            </a:r>
            <a:r>
              <a:rPr lang="it-IT" b="1" dirty="0"/>
              <a:t>un’espressione culturale dell’universo sociale del redattore</a:t>
            </a:r>
            <a:r>
              <a:rPr lang="it-IT" dirty="0"/>
              <a:t>. Quindi </a:t>
            </a:r>
            <a:r>
              <a:rPr lang="it-IT" dirty="0">
                <a:highlight>
                  <a:srgbClr val="FFFF00"/>
                </a:highlight>
              </a:rPr>
              <a:t>nel processo attraverso il quale un testo diviene lettera (letterarizzazione) sono coinvolte anche le scienze umane.</a:t>
            </a:r>
          </a:p>
        </p:txBody>
      </p:sp>
      <p:cxnSp>
        <p:nvCxnSpPr>
          <p:cNvPr id="18" name="Connettore 2 17"/>
          <p:cNvCxnSpPr/>
          <p:nvPr/>
        </p:nvCxnSpPr>
        <p:spPr>
          <a:xfrm flipV="1">
            <a:off x="3203848" y="2348880"/>
            <a:ext cx="1152128"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ttore 2 19"/>
          <p:cNvCxnSpPr/>
          <p:nvPr/>
        </p:nvCxnSpPr>
        <p:spPr>
          <a:xfrm>
            <a:off x="3275856" y="3933056"/>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3203848" y="4437112"/>
            <a:ext cx="1152128"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arn(inVertical)">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arn(inVertical)">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barn(inVertical)">
                                      <p:cBhvr>
                                        <p:cTn id="43" dur="5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barn(inVertical)">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barn(inVertical)">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barn(inVertical)">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arn(inVertical)">
                                      <p:cBhvr>
                                        <p:cTn id="63" dur="5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barn(inVertical)">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fade">
                                      <p:cBhvr>
                                        <p:cTn id="73" dur="1000"/>
                                        <p:tgtEl>
                                          <p:spTgt spid="16"/>
                                        </p:tgtEl>
                                      </p:cBhvr>
                                    </p:animEffect>
                                    <p:anim calcmode="lin" valueType="num">
                                      <p:cBhvr>
                                        <p:cTn id="74" dur="1000" fill="hold"/>
                                        <p:tgtEl>
                                          <p:spTgt spid="16"/>
                                        </p:tgtEl>
                                        <p:attrNameLst>
                                          <p:attrName>ppt_x</p:attrName>
                                        </p:attrNameLst>
                                      </p:cBhvr>
                                      <p:tavLst>
                                        <p:tav tm="0">
                                          <p:val>
                                            <p:strVal val="#ppt_x"/>
                                          </p:val>
                                        </p:tav>
                                        <p:tav tm="100000">
                                          <p:val>
                                            <p:strVal val="#ppt_x"/>
                                          </p:val>
                                        </p:tav>
                                      </p:tavLst>
                                    </p:anim>
                                    <p:anim calcmode="lin" valueType="num">
                                      <p:cBhvr>
                                        <p:cTn id="7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9" grpId="0"/>
      <p:bldP spid="10" grpId="0" animBg="1"/>
      <p:bldP spid="11" grpId="0"/>
      <p:bldP spid="12" grpId="0" animBg="1"/>
      <p:bldP spid="13" grpId="0"/>
      <p:bldP spid="14" grpId="0" animBg="1"/>
      <p:bldP spid="15" grpId="0"/>
      <p:bldP spid="1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Progettazione/esecuzione di un testo</a:t>
            </a:r>
          </a:p>
        </p:txBody>
      </p:sp>
      <p:graphicFrame>
        <p:nvGraphicFramePr>
          <p:cNvPr id="4" name="Segnaposto contenuto 3"/>
          <p:cNvGraphicFramePr>
            <a:graphicFrameLocks noGrp="1"/>
          </p:cNvGraphicFramePr>
          <p:nvPr>
            <p:ph idx="1"/>
          </p:nvPr>
        </p:nvGraphicFramePr>
        <p:xfrm>
          <a:off x="457200" y="1268761"/>
          <a:ext cx="8229600"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ttangolo 4"/>
          <p:cNvSpPr/>
          <p:nvPr/>
        </p:nvSpPr>
        <p:spPr>
          <a:xfrm>
            <a:off x="3851920" y="6021288"/>
            <a:ext cx="1660583" cy="707886"/>
          </a:xfrm>
          <a:prstGeom prst="rect">
            <a:avLst/>
          </a:prstGeom>
          <a:noFill/>
        </p:spPr>
        <p:txBody>
          <a:bodyPr wrap="none" lIns="91440" tIns="45720" rIns="91440" bIns="45720">
            <a:spAutoFit/>
          </a:bodyPr>
          <a:lstStyle/>
          <a:p>
            <a:pPr algn="ctr"/>
            <a:r>
              <a:rPr lang="it-IT" sz="4000" b="0" i="1" cap="none" spc="0" dirty="0">
                <a:ln w="10160">
                  <a:solidFill>
                    <a:schemeClr val="accent1"/>
                  </a:solidFill>
                  <a:prstDash val="solid"/>
                </a:ln>
                <a:solidFill>
                  <a:srgbClr val="FFFFFF"/>
                </a:solidFill>
                <a:effectLst>
                  <a:outerShdw blurRad="38100" dist="32000" dir="5400000" algn="tl">
                    <a:srgbClr val="000000">
                      <a:alpha val="30000"/>
                    </a:srgbClr>
                  </a:outerShdw>
                </a:effectLst>
              </a:rPr>
              <a:t>Lettore</a:t>
            </a:r>
          </a:p>
        </p:txBody>
      </p:sp>
      <p:cxnSp>
        <p:nvCxnSpPr>
          <p:cNvPr id="8" name="Connettore 2 7"/>
          <p:cNvCxnSpPr/>
          <p:nvPr/>
        </p:nvCxnSpPr>
        <p:spPr>
          <a:xfrm flipV="1">
            <a:off x="4644008" y="5661248"/>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CasellaDiTesto 12"/>
          <p:cNvSpPr txBox="1"/>
          <p:nvPr/>
        </p:nvSpPr>
        <p:spPr>
          <a:xfrm>
            <a:off x="251520" y="1772816"/>
            <a:ext cx="1728192" cy="1477328"/>
          </a:xfrm>
          <a:prstGeom prst="rect">
            <a:avLst/>
          </a:prstGeom>
          <a:noFill/>
        </p:spPr>
        <p:txBody>
          <a:bodyPr wrap="square" rtlCol="0">
            <a:spAutoFit/>
          </a:bodyPr>
          <a:lstStyle/>
          <a:p>
            <a:r>
              <a:rPr lang="it-IT" dirty="0"/>
              <a:t>Insieme delle relazioni spazio temporali </a:t>
            </a:r>
          </a:p>
          <a:p>
            <a:r>
              <a:rPr lang="it-IT" dirty="0"/>
              <a:t>In cui si trova chi scrive </a:t>
            </a:r>
          </a:p>
        </p:txBody>
      </p:sp>
      <p:sp>
        <p:nvSpPr>
          <p:cNvPr id="14" name="CasellaDiTesto 13"/>
          <p:cNvSpPr txBox="1"/>
          <p:nvPr/>
        </p:nvSpPr>
        <p:spPr>
          <a:xfrm>
            <a:off x="6804248" y="1340768"/>
            <a:ext cx="1800200" cy="2308324"/>
          </a:xfrm>
          <a:prstGeom prst="rect">
            <a:avLst/>
          </a:prstGeom>
          <a:noFill/>
        </p:spPr>
        <p:txBody>
          <a:bodyPr wrap="square" rtlCol="0">
            <a:spAutoFit/>
          </a:bodyPr>
          <a:lstStyle/>
          <a:p>
            <a:r>
              <a:rPr lang="it-IT" dirty="0"/>
              <a:t>Storia inconscia inscritta </a:t>
            </a:r>
          </a:p>
          <a:p>
            <a:r>
              <a:rPr lang="it-IT" dirty="0"/>
              <a:t>nella cultura implicita del redattore = consuetudini culturali e sociali di lunga durata</a:t>
            </a:r>
          </a:p>
        </p:txBody>
      </p:sp>
      <p:sp>
        <p:nvSpPr>
          <p:cNvPr id="16" name="Rettangolo 15"/>
          <p:cNvSpPr/>
          <p:nvPr/>
        </p:nvSpPr>
        <p:spPr>
          <a:xfrm>
            <a:off x="0" y="4826675"/>
            <a:ext cx="2771800" cy="2031325"/>
          </a:xfrm>
          <a:prstGeom prst="rect">
            <a:avLst/>
          </a:prstGeom>
        </p:spPr>
        <p:txBody>
          <a:bodyPr wrap="square">
            <a:spAutoFit/>
          </a:bodyPr>
          <a:lstStyle/>
          <a:p>
            <a:r>
              <a:rPr lang="it-IT" b="1" i="1" dirty="0"/>
              <a:t>Compito della lettura storico antropologica</a:t>
            </a:r>
            <a:r>
              <a:rPr lang="it-IT" dirty="0"/>
              <a:t>:  </a:t>
            </a:r>
          </a:p>
          <a:p>
            <a:endParaRPr lang="it-IT" dirty="0"/>
          </a:p>
          <a:p>
            <a:r>
              <a:rPr lang="it-IT" dirty="0"/>
              <a:t>Recuperare l’intera sequenza conoscitiva.  Lettura organica.</a:t>
            </a:r>
          </a:p>
          <a:p>
            <a:r>
              <a:rPr lang="it-IT" dirty="0"/>
              <a:t>Andare oltre il testo.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1000"/>
                                        <p:tgtEl>
                                          <p:spTgt spid="14"/>
                                        </p:tgtEl>
                                      </p:cBhvr>
                                    </p:animEffect>
                                    <p:anim calcmode="lin" valueType="num">
                                      <p:cBhvr>
                                        <p:cTn id="35" dur="1000" fill="hold"/>
                                        <p:tgtEl>
                                          <p:spTgt spid="14"/>
                                        </p:tgtEl>
                                        <p:attrNameLst>
                                          <p:attrName>ppt_x</p:attrName>
                                        </p:attrNameLst>
                                      </p:cBhvr>
                                      <p:tavLst>
                                        <p:tav tm="0">
                                          <p:val>
                                            <p:strVal val="#ppt_x"/>
                                          </p:val>
                                        </p:tav>
                                        <p:tav tm="100000">
                                          <p:val>
                                            <p:strVal val="#ppt_x"/>
                                          </p:val>
                                        </p:tav>
                                      </p:tavLst>
                                    </p:anim>
                                    <p:anim calcmode="lin" valueType="num">
                                      <p:cBhvr>
                                        <p:cTn id="3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0"/>
                                        <p:tgtEl>
                                          <p:spTgt spid="13"/>
                                        </p:tgtEl>
                                      </p:cBhvr>
                                    </p:animEffect>
                                    <p:anim calcmode="lin" valueType="num">
                                      <p:cBhvr>
                                        <p:cTn id="42" dur="1000" fill="hold"/>
                                        <p:tgtEl>
                                          <p:spTgt spid="13"/>
                                        </p:tgtEl>
                                        <p:attrNameLst>
                                          <p:attrName>ppt_x</p:attrName>
                                        </p:attrNameLst>
                                      </p:cBhvr>
                                      <p:tavLst>
                                        <p:tav tm="0">
                                          <p:val>
                                            <p:strVal val="#ppt_x"/>
                                          </p:val>
                                        </p:tav>
                                        <p:tav tm="100000">
                                          <p:val>
                                            <p:strVal val="#ppt_x"/>
                                          </p:val>
                                        </p:tav>
                                      </p:tavLst>
                                    </p:anim>
                                    <p:anim calcmode="lin" valueType="num">
                                      <p:cBhvr>
                                        <p:cTn id="4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16">
                                            <p:txEl>
                                              <p:pRg st="0" end="0"/>
                                            </p:txEl>
                                          </p:spTgt>
                                        </p:tgtEl>
                                        <p:attrNameLst>
                                          <p:attrName>style.visibility</p:attrName>
                                        </p:attrNameLst>
                                      </p:cBhvr>
                                      <p:to>
                                        <p:strVal val="visible"/>
                                      </p:to>
                                    </p:set>
                                    <p:animEffect transition="in" filter="fade">
                                      <p:cBhvr>
                                        <p:cTn id="48" dur="1000"/>
                                        <p:tgtEl>
                                          <p:spTgt spid="16">
                                            <p:txEl>
                                              <p:pRg st="0" end="0"/>
                                            </p:txEl>
                                          </p:spTgt>
                                        </p:tgtEl>
                                      </p:cBhvr>
                                    </p:animEffect>
                                    <p:anim calcmode="lin" valueType="num">
                                      <p:cBhvr>
                                        <p:cTn id="49"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16">
                                            <p:txEl>
                                              <p:pRg st="2" end="2"/>
                                            </p:txEl>
                                          </p:spTgt>
                                        </p:tgtEl>
                                        <p:attrNameLst>
                                          <p:attrName>style.visibility</p:attrName>
                                        </p:attrNameLst>
                                      </p:cBhvr>
                                      <p:to>
                                        <p:strVal val="visible"/>
                                      </p:to>
                                    </p:set>
                                    <p:animEffect transition="in" filter="fade">
                                      <p:cBhvr>
                                        <p:cTn id="55" dur="1000"/>
                                        <p:tgtEl>
                                          <p:spTgt spid="16">
                                            <p:txEl>
                                              <p:pRg st="2" end="2"/>
                                            </p:txEl>
                                          </p:spTgt>
                                        </p:tgtEl>
                                      </p:cBhvr>
                                    </p:animEffect>
                                    <p:anim calcmode="lin" valueType="num">
                                      <p:cBhvr>
                                        <p:cTn id="56"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57" dur="1000" fill="hold"/>
                                        <p:tgtEl>
                                          <p:spTgt spid="16">
                                            <p:txEl>
                                              <p:pRg st="2" end="2"/>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16">
                                            <p:txEl>
                                              <p:pRg st="3" end="3"/>
                                            </p:txEl>
                                          </p:spTgt>
                                        </p:tgtEl>
                                        <p:attrNameLst>
                                          <p:attrName>style.visibility</p:attrName>
                                        </p:attrNameLst>
                                      </p:cBhvr>
                                      <p:to>
                                        <p:strVal val="visible"/>
                                      </p:to>
                                    </p:set>
                                    <p:animEffect transition="in" filter="fade">
                                      <p:cBhvr>
                                        <p:cTn id="60" dur="1000"/>
                                        <p:tgtEl>
                                          <p:spTgt spid="16">
                                            <p:txEl>
                                              <p:pRg st="3" end="3"/>
                                            </p:txEl>
                                          </p:spTgt>
                                        </p:tgtEl>
                                      </p:cBhvr>
                                    </p:animEffect>
                                    <p:anim calcmode="lin" valueType="num">
                                      <p:cBhvr>
                                        <p:cTn id="61"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62"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P spid="5"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p:spPr>
        <p:txBody>
          <a:bodyPr>
            <a:normAutofit fontScale="90000"/>
          </a:bodyPr>
          <a:lstStyle/>
          <a:p>
            <a:r>
              <a:rPr lang="it-IT" dirty="0"/>
              <a:t>Un Metodo per un’antropologia integrata delle Scritture</a:t>
            </a:r>
          </a:p>
        </p:txBody>
      </p:sp>
      <p:sp>
        <p:nvSpPr>
          <p:cNvPr id="3" name="Segnaposto contenuto 2"/>
          <p:cNvSpPr>
            <a:spLocks noGrp="1"/>
          </p:cNvSpPr>
          <p:nvPr>
            <p:ph idx="1"/>
          </p:nvPr>
        </p:nvSpPr>
        <p:sp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p:spPr>
        <p:txBody>
          <a:bodyPr/>
          <a:lstStyle/>
          <a:p>
            <a:r>
              <a:rPr lang="it-IT" dirty="0"/>
              <a:t>1) Interrogazione sociologica: DALLA SOCIETA’ AL TESTO.</a:t>
            </a:r>
          </a:p>
          <a:p>
            <a:r>
              <a:rPr lang="it-IT" dirty="0"/>
              <a:t>2) Interrogazione antropologica: DAL TESTO ALLA SOCIETA’.</a:t>
            </a:r>
          </a:p>
          <a:p>
            <a:r>
              <a:rPr lang="it-IT" dirty="0"/>
              <a:t>3) Focus sulla CULTUROLOGIA</a:t>
            </a:r>
          </a:p>
          <a:p>
            <a:r>
              <a:rPr lang="it-IT" dirty="0"/>
              <a:t>4) Ricostruzione STORICO-ANTROPOLOGICA.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r>
              <a:rPr lang="it-IT" dirty="0"/>
              <a:t>Dalla Società al testo </a:t>
            </a:r>
          </a:p>
        </p:txBody>
      </p:sp>
      <p:pic>
        <p:nvPicPr>
          <p:cNvPr id="4" name="Segnaposto contenuto 3" descr="logo impero romano.jpg"/>
          <p:cNvPicPr>
            <a:picLocks noGrp="1" noChangeAspect="1"/>
          </p:cNvPicPr>
          <p:nvPr>
            <p:ph idx="1"/>
          </p:nvPr>
        </p:nvPicPr>
        <p:blipFill>
          <a:blip r:embed="rId2" cstate="print"/>
          <a:stretch>
            <a:fillRect/>
          </a:stretch>
        </p:blipFill>
        <p:spPr>
          <a:xfrm>
            <a:off x="539553" y="1412777"/>
            <a:ext cx="1368152" cy="1152128"/>
          </a:xfrm>
        </p:spPr>
      </p:pic>
      <p:pic>
        <p:nvPicPr>
          <p:cNvPr id="5" name="Immagine 4" descr="Tempio Gerusalemme.jpg"/>
          <p:cNvPicPr>
            <a:picLocks noChangeAspect="1"/>
          </p:cNvPicPr>
          <p:nvPr/>
        </p:nvPicPr>
        <p:blipFill>
          <a:blip r:embed="rId3" cstate="print"/>
          <a:stretch>
            <a:fillRect/>
          </a:stretch>
        </p:blipFill>
        <p:spPr>
          <a:xfrm>
            <a:off x="179513" y="2852936"/>
            <a:ext cx="1800200" cy="1866900"/>
          </a:xfrm>
          <a:prstGeom prst="rect">
            <a:avLst/>
          </a:prstGeom>
        </p:spPr>
      </p:pic>
      <p:pic>
        <p:nvPicPr>
          <p:cNvPr id="6" name="Immagine 5" descr="Erode il Grande.jpg"/>
          <p:cNvPicPr>
            <a:picLocks noChangeAspect="1"/>
          </p:cNvPicPr>
          <p:nvPr/>
        </p:nvPicPr>
        <p:blipFill>
          <a:blip r:embed="rId4" cstate="print"/>
          <a:stretch>
            <a:fillRect/>
          </a:stretch>
        </p:blipFill>
        <p:spPr>
          <a:xfrm>
            <a:off x="323527" y="4869160"/>
            <a:ext cx="1512169" cy="1224136"/>
          </a:xfrm>
          <a:prstGeom prst="rect">
            <a:avLst/>
          </a:prstGeom>
        </p:spPr>
      </p:pic>
      <p:pic>
        <p:nvPicPr>
          <p:cNvPr id="7" name="Immagine 6" descr="Vangelo 1.jpg"/>
          <p:cNvPicPr>
            <a:picLocks noChangeAspect="1"/>
          </p:cNvPicPr>
          <p:nvPr/>
        </p:nvPicPr>
        <p:blipFill>
          <a:blip r:embed="rId5" cstate="print"/>
          <a:stretch>
            <a:fillRect/>
          </a:stretch>
        </p:blipFill>
        <p:spPr>
          <a:xfrm>
            <a:off x="7164288" y="2204864"/>
            <a:ext cx="1800225" cy="2543175"/>
          </a:xfrm>
          <a:prstGeom prst="rect">
            <a:avLst/>
          </a:prstGeom>
        </p:spPr>
      </p:pic>
      <p:sp>
        <p:nvSpPr>
          <p:cNvPr id="8" name="Rettangolo 7"/>
          <p:cNvSpPr/>
          <p:nvPr/>
        </p:nvSpPr>
        <p:spPr>
          <a:xfrm>
            <a:off x="2339752" y="1268760"/>
            <a:ext cx="4572000" cy="5078313"/>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spAutoFit/>
          </a:bodyPr>
          <a:lstStyle/>
          <a:p>
            <a:pPr algn="just"/>
            <a:r>
              <a:rPr lang="it-IT" dirty="0"/>
              <a:t>Interrogare sociologicamente il testo.</a:t>
            </a:r>
          </a:p>
          <a:p>
            <a:pPr algn="just"/>
            <a:r>
              <a:rPr lang="it-IT" dirty="0"/>
              <a:t>Identificare e inventariare tutte le figure e le forme istituzionali, recepite dalla società, presenti in un libro della Scrittura, in un Vangelo, in una lettera, ecc. </a:t>
            </a:r>
          </a:p>
          <a:p>
            <a:pPr algn="just"/>
            <a:r>
              <a:rPr lang="it-IT" dirty="0"/>
              <a:t>Es. Ecco alcune di queste “forme istituzionali” presenti al tempo di Gesù: </a:t>
            </a:r>
          </a:p>
          <a:p>
            <a:pPr algn="just"/>
            <a:r>
              <a:rPr lang="it-IT" dirty="0"/>
              <a:t>re/regalità,sacerdote/sacerdozio,profeta/profezia, tempio, legge, alleanza, sacrificio, imperatore/potere temporale, capi, guide, ecc. Verificare in che rapporto esse stanno tra di loro. Per esempio ci si potrà domandare: </a:t>
            </a:r>
          </a:p>
          <a:p>
            <a:pPr algn="just"/>
            <a:r>
              <a:rPr lang="it-IT" dirty="0"/>
              <a:t>Qual è il ruolo dell’autorità centrale? </a:t>
            </a:r>
          </a:p>
          <a:p>
            <a:pPr algn="just"/>
            <a:r>
              <a:rPr lang="it-IT" dirty="0"/>
              <a:t>Quale dialettica tra re, profeti e sacerdoti? </a:t>
            </a:r>
          </a:p>
          <a:p>
            <a:pPr algn="just"/>
            <a:r>
              <a:rPr lang="it-IT" dirty="0"/>
              <a:t>In che modo viene presentata la realtà istituzionale del tempio? </a:t>
            </a:r>
          </a:p>
          <a:p>
            <a:pPr algn="just"/>
            <a:r>
              <a:rPr lang="it-IT" dirty="0"/>
              <a:t>Si parla dell’osservanza del sabato? </a:t>
            </a:r>
          </a:p>
          <a:p>
            <a:pPr algn="just"/>
            <a:r>
              <a:rPr lang="it-IT" dirty="0"/>
              <a:t>Ci sono riferimenti ai sacrifici o all’alleanza?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8">
                                            <p:txEl>
                                              <p:pRg st="3" end="3"/>
                                            </p:txEl>
                                          </p:spTgt>
                                        </p:tgtEl>
                                        <p:attrNameLst>
                                          <p:attrName>style.visibility</p:attrName>
                                        </p:attrNameLst>
                                      </p:cBhvr>
                                      <p:to>
                                        <p:strVal val="visible"/>
                                      </p:to>
                                    </p:set>
                                    <p:animEffect transition="in" filter="fade">
                                      <p:cBhvr>
                                        <p:cTn id="26" dur="1000"/>
                                        <p:tgtEl>
                                          <p:spTgt spid="8">
                                            <p:txEl>
                                              <p:pRg st="3" end="3"/>
                                            </p:txEl>
                                          </p:spTgt>
                                        </p:tgtEl>
                                      </p:cBhvr>
                                    </p:animEffect>
                                    <p:anim calcmode="lin" valueType="num">
                                      <p:cBhvr>
                                        <p:cTn id="27"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8">
                                            <p:txEl>
                                              <p:pRg st="4" end="4"/>
                                            </p:txEl>
                                          </p:spTgt>
                                        </p:tgtEl>
                                        <p:attrNameLst>
                                          <p:attrName>style.visibility</p:attrName>
                                        </p:attrNameLst>
                                      </p:cBhvr>
                                      <p:to>
                                        <p:strVal val="visible"/>
                                      </p:to>
                                    </p:set>
                                    <p:animEffect transition="in" filter="fade">
                                      <p:cBhvr>
                                        <p:cTn id="33" dur="1000"/>
                                        <p:tgtEl>
                                          <p:spTgt spid="8">
                                            <p:txEl>
                                              <p:pRg st="4" end="4"/>
                                            </p:txEl>
                                          </p:spTgt>
                                        </p:tgtEl>
                                      </p:cBhvr>
                                    </p:animEffect>
                                    <p:anim calcmode="lin" valueType="num">
                                      <p:cBhvr>
                                        <p:cTn id="34"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8">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8">
                                            <p:txEl>
                                              <p:pRg st="5" end="5"/>
                                            </p:txEl>
                                          </p:spTgt>
                                        </p:tgtEl>
                                        <p:attrNameLst>
                                          <p:attrName>style.visibility</p:attrName>
                                        </p:attrNameLst>
                                      </p:cBhvr>
                                      <p:to>
                                        <p:strVal val="visible"/>
                                      </p:to>
                                    </p:set>
                                    <p:animEffect transition="in" filter="fade">
                                      <p:cBhvr>
                                        <p:cTn id="38" dur="1000"/>
                                        <p:tgtEl>
                                          <p:spTgt spid="8">
                                            <p:txEl>
                                              <p:pRg st="5" end="5"/>
                                            </p:txEl>
                                          </p:spTgt>
                                        </p:tgtEl>
                                      </p:cBhvr>
                                    </p:animEffect>
                                    <p:anim calcmode="lin" valueType="num">
                                      <p:cBhvr>
                                        <p:cTn id="39"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8">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Effect transition="in" filter="fade">
                                      <p:cBhvr>
                                        <p:cTn id="43" dur="1000"/>
                                        <p:tgtEl>
                                          <p:spTgt spid="8">
                                            <p:txEl>
                                              <p:pRg st="6" end="6"/>
                                            </p:txEl>
                                          </p:spTgt>
                                        </p:tgtEl>
                                      </p:cBhvr>
                                    </p:animEffect>
                                    <p:anim calcmode="lin" valueType="num">
                                      <p:cBhvr>
                                        <p:cTn id="44"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8">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8">
                                            <p:txEl>
                                              <p:pRg st="7" end="7"/>
                                            </p:txEl>
                                          </p:spTgt>
                                        </p:tgtEl>
                                        <p:attrNameLst>
                                          <p:attrName>style.visibility</p:attrName>
                                        </p:attrNameLst>
                                      </p:cBhvr>
                                      <p:to>
                                        <p:strVal val="visible"/>
                                      </p:to>
                                    </p:set>
                                    <p:animEffect transition="in" filter="fade">
                                      <p:cBhvr>
                                        <p:cTn id="48" dur="1000"/>
                                        <p:tgtEl>
                                          <p:spTgt spid="8">
                                            <p:txEl>
                                              <p:pRg st="7" end="7"/>
                                            </p:txEl>
                                          </p:spTgt>
                                        </p:tgtEl>
                                      </p:cBhvr>
                                    </p:animEffect>
                                    <p:anim calcmode="lin" valueType="num">
                                      <p:cBhvr>
                                        <p:cTn id="49"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8">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8">
                                            <p:txEl>
                                              <p:pRg st="8" end="8"/>
                                            </p:txEl>
                                          </p:spTgt>
                                        </p:tgtEl>
                                        <p:attrNameLst>
                                          <p:attrName>style.visibility</p:attrName>
                                        </p:attrNameLst>
                                      </p:cBhvr>
                                      <p:to>
                                        <p:strVal val="visible"/>
                                      </p:to>
                                    </p:set>
                                    <p:animEffect transition="in" filter="fade">
                                      <p:cBhvr>
                                        <p:cTn id="53" dur="1000"/>
                                        <p:tgtEl>
                                          <p:spTgt spid="8">
                                            <p:txEl>
                                              <p:pRg st="8" end="8"/>
                                            </p:txEl>
                                          </p:spTgt>
                                        </p:tgtEl>
                                      </p:cBhvr>
                                    </p:animEffect>
                                    <p:anim calcmode="lin" valueType="num">
                                      <p:cBhvr>
                                        <p:cTn id="54" dur="1000" fill="hold"/>
                                        <p:tgtEl>
                                          <p:spTgt spid="8">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8">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r>
              <a:rPr lang="it-IT" dirty="0"/>
              <a:t>Dal testo alla società</a:t>
            </a:r>
          </a:p>
        </p:txBody>
      </p:sp>
      <p:pic>
        <p:nvPicPr>
          <p:cNvPr id="4" name="Immagine 3" descr="Vangelo 2.jpg"/>
          <p:cNvPicPr>
            <a:picLocks noChangeAspect="1"/>
          </p:cNvPicPr>
          <p:nvPr/>
        </p:nvPicPr>
        <p:blipFill>
          <a:blip r:embed="rId2" cstate="print"/>
          <a:stretch>
            <a:fillRect/>
          </a:stretch>
        </p:blipFill>
        <p:spPr>
          <a:xfrm>
            <a:off x="0" y="2276872"/>
            <a:ext cx="1962150" cy="2333625"/>
          </a:xfrm>
          <a:prstGeom prst="rect">
            <a:avLst/>
          </a:prstGeom>
        </p:spPr>
      </p:pic>
      <p:sp>
        <p:nvSpPr>
          <p:cNvPr id="5" name="Rettangolo 4"/>
          <p:cNvSpPr/>
          <p:nvPr/>
        </p:nvSpPr>
        <p:spPr>
          <a:xfrm>
            <a:off x="2123728" y="1393128"/>
            <a:ext cx="4248472" cy="5016758"/>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wrap="square">
            <a:spAutoFit/>
          </a:bodyPr>
          <a:lstStyle/>
          <a:p>
            <a:pPr algn="just"/>
            <a:r>
              <a:rPr lang="it-IT" sz="1600" dirty="0"/>
              <a:t>Ricerca degli elementi narrativi che «rivelano l’universo sociale del redattore» (p. 150). </a:t>
            </a:r>
          </a:p>
          <a:p>
            <a:pPr algn="just"/>
            <a:r>
              <a:rPr lang="it-IT" sz="1600" dirty="0"/>
              <a:t>Esempi: </a:t>
            </a:r>
          </a:p>
          <a:p>
            <a:pPr algn="just"/>
            <a:r>
              <a:rPr lang="it-IT" sz="1600" dirty="0"/>
              <a:t>Il legame tra parentela e discepolato, le caratteristiche dell’itineranza di Gesù e dei suoi discepoli. </a:t>
            </a:r>
          </a:p>
          <a:p>
            <a:pPr algn="just"/>
            <a:r>
              <a:rPr lang="it-IT" sz="1600" dirty="0"/>
              <a:t>Onore e vergogna; stato di salute e malattia. Questione urbanistica, socializzazione urbana, eventuali riferimenti testuali a mura, porte, piazze, strade, vicoli, incroci ma anche lavori e mestieri ed ambiti e contesti correlati. Osservare se il testo registra un clima sociale aperto oppure no, se le relazioni sociali tra le varie classi sono contrassegnate da violenza, ingiustizie o degrado, se esistono elementi socialmente aggregativi e disgregativi.</a:t>
            </a:r>
          </a:p>
          <a:p>
            <a:pPr algn="just"/>
            <a:endParaRPr lang="it-IT" sz="1600" dirty="0"/>
          </a:p>
          <a:p>
            <a:pPr algn="just"/>
            <a:r>
              <a:rPr lang="it-IT" sz="1600" dirty="0"/>
              <a:t>L’analisi mira ad una lettura storico antropologica del testo preso in esame per ricostruire il contesto umano del redattore.</a:t>
            </a:r>
          </a:p>
        </p:txBody>
      </p:sp>
      <p:pic>
        <p:nvPicPr>
          <p:cNvPr id="6" name="Immagine 5">
            <a:extLst>
              <a:ext uri="{FF2B5EF4-FFF2-40B4-BE49-F238E27FC236}">
                <a16:creationId xmlns:a16="http://schemas.microsoft.com/office/drawing/2014/main" id="{82FCB654-4F2C-4C2F-9263-CF7410040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1162" y="1595834"/>
            <a:ext cx="2466975" cy="1847850"/>
          </a:xfrm>
          <a:prstGeom prst="rect">
            <a:avLst/>
          </a:prstGeom>
        </p:spPr>
      </p:pic>
      <p:pic>
        <p:nvPicPr>
          <p:cNvPr id="8" name="Immagine 7">
            <a:extLst>
              <a:ext uri="{FF2B5EF4-FFF2-40B4-BE49-F238E27FC236}">
                <a16:creationId xmlns:a16="http://schemas.microsoft.com/office/drawing/2014/main" id="{83E01204-5872-42A0-8B81-F83320FC52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03637" y="4077072"/>
            <a:ext cx="2466975" cy="18478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fade">
                                      <p:cBhvr>
                                        <p:cTn id="21" dur="1000"/>
                                        <p:tgtEl>
                                          <p:spTgt spid="5">
                                            <p:txEl>
                                              <p:pRg st="0" end="0"/>
                                            </p:txEl>
                                          </p:spTgt>
                                        </p:tgtEl>
                                      </p:cBhvr>
                                    </p:animEffect>
                                    <p:anim calcmode="lin" valueType="num">
                                      <p:cBhvr>
                                        <p:cTn id="2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Effect transition="in" filter="fade">
                                      <p:cBhvr>
                                        <p:cTn id="28" dur="1000"/>
                                        <p:tgtEl>
                                          <p:spTgt spid="5">
                                            <p:txEl>
                                              <p:pRg st="1" end="1"/>
                                            </p:txEl>
                                          </p:spTgt>
                                        </p:tgtEl>
                                      </p:cBhvr>
                                    </p:animEffect>
                                    <p:anim calcmode="lin" valueType="num">
                                      <p:cBhvr>
                                        <p:cTn id="29"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1" end="1"/>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fade">
                                      <p:cBhvr>
                                        <p:cTn id="33" dur="1000"/>
                                        <p:tgtEl>
                                          <p:spTgt spid="5">
                                            <p:txEl>
                                              <p:pRg st="2" end="2"/>
                                            </p:txEl>
                                          </p:spTgt>
                                        </p:tgtEl>
                                      </p:cBhvr>
                                    </p:animEffect>
                                    <p:anim calcmode="lin" valueType="num">
                                      <p:cBhvr>
                                        <p:cTn id="3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fade">
                                      <p:cBhvr>
                                        <p:cTn id="40" dur="1000"/>
                                        <p:tgtEl>
                                          <p:spTgt spid="5">
                                            <p:txEl>
                                              <p:pRg st="3" end="3"/>
                                            </p:txEl>
                                          </p:spTgt>
                                        </p:tgtEl>
                                      </p:cBhvr>
                                    </p:animEffect>
                                    <p:anim calcmode="lin" valueType="num">
                                      <p:cBhvr>
                                        <p:cTn id="4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fade">
                                      <p:cBhvr>
                                        <p:cTn id="47" dur="1000"/>
                                        <p:tgtEl>
                                          <p:spTgt spid="5">
                                            <p:txEl>
                                              <p:pRg st="5" end="5"/>
                                            </p:txEl>
                                          </p:spTgt>
                                        </p:tgtEl>
                                      </p:cBhvr>
                                    </p:animEffect>
                                    <p:anim calcmode="lin" valueType="num">
                                      <p:cBhvr>
                                        <p:cTn id="4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520" y="332656"/>
            <a:ext cx="8435280" cy="5793507"/>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85000" lnSpcReduction="10000"/>
          </a:bodyPr>
          <a:lstStyle/>
          <a:p>
            <a:pPr algn="just"/>
            <a:r>
              <a:rPr lang="it-IT" dirty="0"/>
              <a:t>In sintesi società e cultura del tempo sono interpretate come se fossero testi scritti, documenti testuali, similmente, anche il testo biblico è considerato come </a:t>
            </a:r>
            <a:r>
              <a:rPr lang="it-IT" i="1" dirty="0"/>
              <a:t>performance</a:t>
            </a:r>
            <a:r>
              <a:rPr lang="it-IT" dirty="0"/>
              <a:t>, a partire cioè dalla sua redazione finale, in senso acronico, per poi essere interrogato non solo per il suo valore letterario ma come vero e proprio prodotto culturale proveniente dall’attività produttrice dell’uomo che è solito condensare nei suoi scritti pensieri, enunciati ed esperienze. </a:t>
            </a:r>
          </a:p>
          <a:p>
            <a:pPr algn="just"/>
            <a:r>
              <a:rPr lang="it-IT" dirty="0"/>
              <a:t>Questo metodo può favorire un’interpretazione più realistica, innanzitutto in senso storico, delle Scritture, considerando che anche il ricercatore è parte di questo processo, poiché dovrà sottoporre la sua “immaginazione storica” al vaglio della documentazione critica.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r>
              <a:rPr lang="it-IT" dirty="0"/>
              <a:t>Tappe del metodo:</a:t>
            </a:r>
          </a:p>
        </p:txBody>
      </p:sp>
      <p:sp>
        <p:nvSpPr>
          <p:cNvPr id="3" name="Segnaposto contenuto 2"/>
          <p:cNvSpPr>
            <a:spLocks noGrp="1"/>
          </p:cNvSpPr>
          <p:nvPr>
            <p:ph idx="1"/>
          </p:nvPr>
        </p:nvSpPr>
        <p:spPr>
          <a:xfrm>
            <a:off x="457200" y="1417638"/>
            <a:ext cx="8229600" cy="4708525"/>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lnSpcReduction="10000"/>
          </a:bodyPr>
          <a:lstStyle/>
          <a:p>
            <a:r>
              <a:rPr lang="it-IT" dirty="0"/>
              <a:t>1) Esegesi del testo</a:t>
            </a:r>
          </a:p>
          <a:p>
            <a:r>
              <a:rPr lang="it-IT" dirty="0"/>
              <a:t>2) selezione dei temi culturali</a:t>
            </a:r>
          </a:p>
          <a:p>
            <a:r>
              <a:rPr lang="it-IT" dirty="0"/>
              <a:t>3) Interrogazione sociologica: dalla società al testo.</a:t>
            </a:r>
          </a:p>
          <a:p>
            <a:r>
              <a:rPr lang="it-IT" dirty="0"/>
              <a:t>4) Interrogazione antropologica: dal testo alla società.</a:t>
            </a:r>
          </a:p>
          <a:p>
            <a:r>
              <a:rPr lang="it-IT" dirty="0"/>
              <a:t>5) Culturologia: confronto dei dati (temi emersi) con i modelli culturali (validati).</a:t>
            </a:r>
          </a:p>
          <a:p>
            <a:r>
              <a:rPr lang="it-IT" dirty="0"/>
              <a:t>6) Lettura storico antropologica.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260648"/>
            <a:ext cx="8363272" cy="5865515"/>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pPr marL="0" indent="0" algn="just">
              <a:buNone/>
            </a:pPr>
            <a:r>
              <a:rPr lang="it-IT" dirty="0"/>
              <a:t>«Lo storico con il suo sguardo addestrato a vedere le lontananze deve immettere il lettore nella grandezza degli spazi e nella profondità del tempo» (Bellia, </a:t>
            </a:r>
            <a:r>
              <a:rPr lang="it-IT" i="1" dirty="0"/>
              <a:t>Il contesto umano,</a:t>
            </a:r>
            <a:r>
              <a:rPr lang="it-IT" dirty="0"/>
              <a:t> 31).</a:t>
            </a:r>
          </a:p>
          <a:p>
            <a:pPr marL="0" indent="0">
              <a:buNone/>
            </a:pPr>
            <a:endParaRPr lang="it-IT" dirty="0"/>
          </a:p>
          <a:p>
            <a:pPr marL="0" indent="0">
              <a:buNone/>
            </a:pPr>
            <a:r>
              <a:rPr lang="it-IT" dirty="0"/>
              <a:t>La «</a:t>
            </a:r>
            <a:r>
              <a:rPr lang="it-IT" i="1" dirty="0"/>
              <a:t>scuola biblica palermitana» (</a:t>
            </a:r>
            <a:r>
              <a:rPr lang="it-IT" i="1" dirty="0" err="1"/>
              <a:t>Fac</a:t>
            </a:r>
            <a:r>
              <a:rPr lang="it-IT" i="1" dirty="0"/>
              <a:t>. </a:t>
            </a:r>
            <a:r>
              <a:rPr lang="it-IT" i="1" dirty="0" err="1"/>
              <a:t>Teol</a:t>
            </a:r>
            <a:r>
              <a:rPr lang="it-IT" i="1" dirty="0"/>
              <a:t>. </a:t>
            </a:r>
            <a:r>
              <a:rPr lang="it-IT" i="1"/>
              <a:t>Sicilia)</a:t>
            </a:r>
            <a:endParaRPr lang="it-IT" i="1" dirty="0"/>
          </a:p>
        </p:txBody>
      </p:sp>
      <p:pic>
        <p:nvPicPr>
          <p:cNvPr id="8" name="Immagine 7">
            <a:extLst>
              <a:ext uri="{FF2B5EF4-FFF2-40B4-BE49-F238E27FC236}">
                <a16:creationId xmlns:a16="http://schemas.microsoft.com/office/drawing/2014/main" id="{7EE01295-95B5-4E01-9E1B-48D5C1DFB3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7429" y="4119112"/>
            <a:ext cx="1695450" cy="2705100"/>
          </a:xfrm>
          <a:prstGeom prst="rect">
            <a:avLst/>
          </a:prstGeom>
        </p:spPr>
      </p:pic>
      <p:pic>
        <p:nvPicPr>
          <p:cNvPr id="10" name="Immagine 9">
            <a:extLst>
              <a:ext uri="{FF2B5EF4-FFF2-40B4-BE49-F238E27FC236}">
                <a16:creationId xmlns:a16="http://schemas.microsoft.com/office/drawing/2014/main" id="{7E3705B4-884A-43C7-B344-5F0D12FE3B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1824" y="4581639"/>
            <a:ext cx="1341684" cy="2182785"/>
          </a:xfrm>
          <a:prstGeom prst="rect">
            <a:avLst/>
          </a:prstGeom>
        </p:spPr>
      </p:pic>
      <p:pic>
        <p:nvPicPr>
          <p:cNvPr id="12" name="Immagine 11">
            <a:extLst>
              <a:ext uri="{FF2B5EF4-FFF2-40B4-BE49-F238E27FC236}">
                <a16:creationId xmlns:a16="http://schemas.microsoft.com/office/drawing/2014/main" id="{8D5C469B-6A13-4122-B215-D35B9F590F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22084" y="4128637"/>
            <a:ext cx="1695450" cy="2695575"/>
          </a:xfrm>
          <a:prstGeom prst="rect">
            <a:avLst/>
          </a:prstGeom>
        </p:spPr>
      </p:pic>
      <p:pic>
        <p:nvPicPr>
          <p:cNvPr id="16" name="Immagine 15">
            <a:extLst>
              <a:ext uri="{FF2B5EF4-FFF2-40B4-BE49-F238E27FC236}">
                <a16:creationId xmlns:a16="http://schemas.microsoft.com/office/drawing/2014/main" id="{480EBB3E-1AEE-47BB-A6A2-A4E13C0F75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621" y="4124654"/>
            <a:ext cx="1714500" cy="2657475"/>
          </a:xfrm>
          <a:prstGeom prst="rect">
            <a:avLst/>
          </a:prstGeom>
        </p:spPr>
      </p:pic>
    </p:spTree>
    <p:extLst>
      <p:ext uri="{BB962C8B-B14F-4D97-AF65-F5344CB8AC3E}">
        <p14:creationId xmlns:p14="http://schemas.microsoft.com/office/powerpoint/2010/main" val="2980603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D870C0-EC2D-46B7-9238-37E8BBBD79BD}"/>
              </a:ext>
            </a:extLst>
          </p:cNvPr>
          <p:cNvSpPr>
            <a:spLocks noGrp="1"/>
          </p:cNvSpPr>
          <p:nvPr>
            <p:ph type="ctrTitle"/>
          </p:nvPr>
        </p:nvSpPr>
        <p:spPr>
          <a:xfrm>
            <a:off x="467544" y="332656"/>
            <a:ext cx="7772400" cy="1470025"/>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lstStyle/>
          <a:p>
            <a:r>
              <a:rPr lang="it-IT" i="1" dirty="0"/>
              <a:t>Per concludere</a:t>
            </a:r>
            <a:endParaRPr lang="en-GB" i="1" dirty="0"/>
          </a:p>
        </p:txBody>
      </p:sp>
      <p:sp>
        <p:nvSpPr>
          <p:cNvPr id="3" name="Sottotitolo 2">
            <a:extLst>
              <a:ext uri="{FF2B5EF4-FFF2-40B4-BE49-F238E27FC236}">
                <a16:creationId xmlns:a16="http://schemas.microsoft.com/office/drawing/2014/main" id="{0558DBC0-126D-4ABB-B751-D68B3885AB8A}"/>
              </a:ext>
            </a:extLst>
          </p:cNvPr>
          <p:cNvSpPr>
            <a:spLocks noGrp="1"/>
          </p:cNvSpPr>
          <p:nvPr>
            <p:ph type="subTitle" idx="1"/>
          </p:nvPr>
        </p:nvSpPr>
        <p:spPr>
          <a:xfrm>
            <a:off x="1043608" y="2132856"/>
            <a:ext cx="6400800" cy="1752600"/>
          </a:xfrm>
        </p:spPr>
        <p:txBody>
          <a:bodyPr/>
          <a:lstStyle/>
          <a:p>
            <a:r>
              <a:rPr lang="it-IT" dirty="0">
                <a:solidFill>
                  <a:schemeClr val="tx1"/>
                </a:solidFill>
              </a:rPr>
              <a:t>-</a:t>
            </a:r>
          </a:p>
          <a:p>
            <a:endParaRPr lang="it-IT" dirty="0"/>
          </a:p>
          <a:p>
            <a:endParaRPr lang="it-IT" dirty="0"/>
          </a:p>
          <a:p>
            <a:pPr algn="l"/>
            <a:endParaRPr lang="en-GB" dirty="0"/>
          </a:p>
        </p:txBody>
      </p:sp>
      <p:sp>
        <p:nvSpPr>
          <p:cNvPr id="4" name="CasellaDiTesto 3">
            <a:extLst>
              <a:ext uri="{FF2B5EF4-FFF2-40B4-BE49-F238E27FC236}">
                <a16:creationId xmlns:a16="http://schemas.microsoft.com/office/drawing/2014/main" id="{585692F4-CE81-4D9D-8A52-88CD996A00E8}"/>
              </a:ext>
            </a:extLst>
          </p:cNvPr>
          <p:cNvSpPr txBox="1"/>
          <p:nvPr/>
        </p:nvSpPr>
        <p:spPr>
          <a:xfrm flipH="1">
            <a:off x="467544" y="1577132"/>
            <a:ext cx="7596118" cy="5509200"/>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wrap="square" rtlCol="0">
            <a:spAutoFit/>
          </a:bodyPr>
          <a:lstStyle/>
          <a:p>
            <a:pPr algn="just"/>
            <a:r>
              <a:rPr lang="it-IT" sz="3200" dirty="0"/>
              <a:t>- Un percorso di docenza-ricerca che procede secondo la specificità e la scientificità delle varie discipline.</a:t>
            </a:r>
          </a:p>
          <a:p>
            <a:pPr algn="just"/>
            <a:r>
              <a:rPr lang="it-IT" sz="3200" dirty="0"/>
              <a:t>- Non prescinde dall’identità teologica dell’esegesi biblica e dalla sua indole ministeriale finalizzata all’approfondimento della fede. </a:t>
            </a:r>
          </a:p>
          <a:p>
            <a:pPr algn="just"/>
            <a:r>
              <a:rPr lang="it-IT" sz="3200" dirty="0"/>
              <a:t>- Si muove ancora nella prospettiva di una lettura pluridimensionale del documento letterario secondo il cammino della collaborazione interdisciplinare. </a:t>
            </a:r>
          </a:p>
        </p:txBody>
      </p:sp>
    </p:spTree>
    <p:extLst>
      <p:ext uri="{BB962C8B-B14F-4D97-AF65-F5344CB8AC3E}">
        <p14:creationId xmlns:p14="http://schemas.microsoft.com/office/powerpoint/2010/main" val="370094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D0101B-5749-4878-9243-CB2CB4B3B82A}"/>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it-IT" i="1" dirty="0"/>
              <a:t>Lettera e Spirito</a:t>
            </a:r>
            <a:endParaRPr lang="en-GB" i="1" dirty="0"/>
          </a:p>
        </p:txBody>
      </p:sp>
      <p:sp>
        <p:nvSpPr>
          <p:cNvPr id="3" name="Segnaposto contenuto 2">
            <a:extLst>
              <a:ext uri="{FF2B5EF4-FFF2-40B4-BE49-F238E27FC236}">
                <a16:creationId xmlns:a16="http://schemas.microsoft.com/office/drawing/2014/main" id="{34AAD9C0-BF52-4460-A55D-976DF83FB1A7}"/>
              </a:ext>
            </a:extLst>
          </p:cNvPr>
          <p:cNvSpPr>
            <a:spLocks noGrp="1"/>
          </p:cNvSpPr>
          <p:nvPr>
            <p:ph idx="1"/>
          </p:nvPr>
        </p:nvSpPr>
        <p:spPr>
          <a:xfrm>
            <a:off x="457200" y="1196752"/>
            <a:ext cx="8229600" cy="538661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it-IT" sz="2500" b="0" i="0" u="none" strike="noStrike" kern="1200" cap="none" spc="0" normalizeH="0" baseline="0" noProof="0" dirty="0">
                <a:ln>
                  <a:noFill/>
                </a:ln>
                <a:solidFill>
                  <a:prstClr val="black"/>
                </a:solidFill>
                <a:effectLst/>
                <a:uLnTx/>
                <a:uFillTx/>
                <a:latin typeface="Calibri"/>
                <a:ea typeface="+mn-ea"/>
                <a:cs typeface="+mn-cs"/>
              </a:rPr>
              <a:t>Come interpretare la Parola di Dio tra le parole umane?</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it-IT" sz="2500" dirty="0">
                <a:solidFill>
                  <a:prstClr val="black"/>
                </a:solidFill>
                <a:latin typeface="Calibri"/>
              </a:rPr>
              <a:t>Dio ama la parola dell’uomo tanto da avervi affidato la sua.</a:t>
            </a:r>
          </a:p>
          <a:p>
            <a:pPr marL="0" marR="0" lvl="0" indent="0" algn="just" defTabSz="914400" rtl="0" eaLnBrk="1" fontAlgn="auto" latinLnBrk="0" hangingPunct="1">
              <a:lnSpc>
                <a:spcPct val="100000"/>
              </a:lnSpc>
              <a:spcBef>
                <a:spcPct val="20000"/>
              </a:spcBef>
              <a:spcAft>
                <a:spcPts val="0"/>
              </a:spcAft>
              <a:buClrTx/>
              <a:buSzTx/>
              <a:buNone/>
              <a:tabLst/>
              <a:defRPr/>
            </a:pPr>
            <a:endParaRPr kumimoji="0" lang="it-IT" sz="25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it-IT" sz="2500" b="0" i="0" u="none" strike="noStrike" kern="1200" cap="none" spc="0" normalizeH="0" baseline="0" noProof="0" dirty="0">
                <a:ln>
                  <a:noFill/>
                </a:ln>
                <a:solidFill>
                  <a:prstClr val="black"/>
                </a:solidFill>
                <a:effectLst/>
                <a:uLnTx/>
                <a:uFillTx/>
                <a:latin typeface="Calibri"/>
                <a:ea typeface="+mn-ea"/>
                <a:cs typeface="+mn-cs"/>
              </a:rPr>
              <a:t>Ci muoviamo tra </a:t>
            </a:r>
            <a:r>
              <a:rPr kumimoji="0" lang="it-IT" sz="2500" b="0" i="1" u="none" strike="noStrike" kern="1200" cap="none" spc="0" normalizeH="0" baseline="0" noProof="0" dirty="0">
                <a:ln>
                  <a:noFill/>
                </a:ln>
                <a:solidFill>
                  <a:prstClr val="black"/>
                </a:solidFill>
                <a:effectLst/>
                <a:uLnTx/>
                <a:uFillTx/>
                <a:latin typeface="Calibri"/>
                <a:ea typeface="+mn-ea"/>
                <a:cs typeface="+mn-cs"/>
              </a:rPr>
              <a:t>Lettera </a:t>
            </a:r>
            <a:r>
              <a:rPr kumimoji="0" lang="it-IT" sz="2500" b="0" i="0" u="none" strike="noStrike" kern="1200" cap="none" spc="0" normalizeH="0" baseline="0" noProof="0" dirty="0">
                <a:ln>
                  <a:noFill/>
                </a:ln>
                <a:solidFill>
                  <a:prstClr val="black"/>
                </a:solidFill>
                <a:effectLst/>
                <a:uLnTx/>
                <a:uFillTx/>
                <a:latin typeface="Calibri"/>
                <a:ea typeface="+mn-ea"/>
                <a:cs typeface="+mn-cs"/>
              </a:rPr>
              <a:t>e</a:t>
            </a:r>
            <a:r>
              <a:rPr kumimoji="0" lang="it-IT" sz="2500" b="0" i="1" u="none" strike="noStrike" kern="1200" cap="none" spc="0" normalizeH="0" baseline="0" noProof="0" dirty="0">
                <a:ln>
                  <a:noFill/>
                </a:ln>
                <a:solidFill>
                  <a:prstClr val="black"/>
                </a:solidFill>
                <a:effectLst/>
                <a:uLnTx/>
                <a:uFillTx/>
                <a:latin typeface="Calibri"/>
                <a:ea typeface="+mn-ea"/>
                <a:cs typeface="+mn-cs"/>
              </a:rPr>
              <a:t> Spirito, </a:t>
            </a:r>
            <a:r>
              <a:rPr lang="it-IT" sz="2500" dirty="0">
                <a:solidFill>
                  <a:prstClr val="black"/>
                </a:solidFill>
                <a:latin typeface="Calibri"/>
              </a:rPr>
              <a:t>con fatica </a:t>
            </a:r>
            <a:r>
              <a:rPr kumimoji="0" lang="it-IT" sz="2500" b="0" u="none" strike="noStrike" kern="1200" cap="none" spc="0" normalizeH="0" baseline="0" noProof="0" dirty="0">
                <a:ln>
                  <a:noFill/>
                </a:ln>
                <a:solidFill>
                  <a:prstClr val="black"/>
                </a:solidFill>
                <a:effectLst/>
                <a:uLnTx/>
                <a:uFillTx/>
                <a:latin typeface="Calibri"/>
                <a:ea typeface="+mn-ea"/>
                <a:cs typeface="+mn-cs"/>
              </a:rPr>
              <a:t>scrutiamo la </a:t>
            </a:r>
            <a:r>
              <a:rPr lang="it-IT" sz="2500" i="1" dirty="0">
                <a:solidFill>
                  <a:prstClr val="black"/>
                </a:solidFill>
                <a:latin typeface="Calibri"/>
              </a:rPr>
              <a:t>L</a:t>
            </a:r>
            <a:r>
              <a:rPr kumimoji="0" lang="it-IT" sz="2500" b="0" i="1" u="none" strike="noStrike" kern="1200" cap="none" spc="0" normalizeH="0" baseline="0" noProof="0" dirty="0" err="1">
                <a:ln>
                  <a:noFill/>
                </a:ln>
                <a:solidFill>
                  <a:prstClr val="black"/>
                </a:solidFill>
                <a:effectLst/>
                <a:uLnTx/>
                <a:uFillTx/>
                <a:latin typeface="Calibri"/>
                <a:ea typeface="+mn-ea"/>
                <a:cs typeface="+mn-cs"/>
              </a:rPr>
              <a:t>ettera</a:t>
            </a:r>
            <a:r>
              <a:rPr kumimoji="0" lang="it-IT" sz="2500" b="0" i="1" u="none" strike="noStrike" kern="1200" cap="none" spc="0" normalizeH="0" baseline="0" noProof="0" dirty="0">
                <a:ln>
                  <a:noFill/>
                </a:ln>
                <a:solidFill>
                  <a:prstClr val="black"/>
                </a:solidFill>
                <a:effectLst/>
                <a:uLnTx/>
                <a:uFillTx/>
                <a:latin typeface="Calibri"/>
                <a:ea typeface="+mn-ea"/>
                <a:cs typeface="+mn-cs"/>
              </a:rPr>
              <a:t>,</a:t>
            </a:r>
            <a:r>
              <a:rPr kumimoji="0" lang="it-IT" sz="2500" b="0" u="none" strike="noStrike" kern="1200" cap="none" spc="0" normalizeH="0" baseline="0" noProof="0" dirty="0">
                <a:ln>
                  <a:noFill/>
                </a:ln>
                <a:solidFill>
                  <a:prstClr val="black"/>
                </a:solidFill>
                <a:effectLst/>
                <a:uLnTx/>
                <a:uFillTx/>
                <a:latin typeface="Calibri"/>
                <a:ea typeface="+mn-ea"/>
                <a:cs typeface="+mn-cs"/>
              </a:rPr>
              <a:t> assumendo le ermeneutiche, ma ci apriamo anche al dono dello Spirito,</a:t>
            </a:r>
            <a:r>
              <a:rPr kumimoji="0" lang="it-IT" sz="2500" b="0" i="1" u="none" strike="noStrike" kern="1200" cap="none" spc="0" normalizeH="0" baseline="0" noProof="0" dirty="0">
                <a:ln>
                  <a:noFill/>
                </a:ln>
                <a:solidFill>
                  <a:prstClr val="black"/>
                </a:solidFill>
                <a:effectLst/>
                <a:uLnTx/>
                <a:uFillTx/>
                <a:latin typeface="Calibri"/>
                <a:ea typeface="+mn-ea"/>
                <a:cs typeface="+mn-cs"/>
              </a:rPr>
              <a:t> </a:t>
            </a:r>
            <a:r>
              <a:rPr lang="it-IT" sz="2500" dirty="0">
                <a:solidFill>
                  <a:prstClr val="black"/>
                </a:solidFill>
                <a:latin typeface="Calibri"/>
              </a:rPr>
              <a:t>con il quale scopriamo che la</a:t>
            </a:r>
            <a:r>
              <a:rPr kumimoji="0" lang="it-IT" sz="2500" b="0" i="0" u="none" strike="noStrike" kern="1200" cap="none" spc="0" normalizeH="0" baseline="0" noProof="0" dirty="0">
                <a:ln>
                  <a:noFill/>
                </a:ln>
                <a:solidFill>
                  <a:prstClr val="black"/>
                </a:solidFill>
                <a:effectLst/>
                <a:uLnTx/>
                <a:uFillTx/>
                <a:latin typeface="Calibri"/>
                <a:ea typeface="+mn-ea"/>
                <a:cs typeface="+mn-cs"/>
              </a:rPr>
              <a:t> Scrittura  si apre prima dal di dentro.  </a:t>
            </a:r>
          </a:p>
          <a:p>
            <a:endParaRPr lang="en-GB" dirty="0"/>
          </a:p>
        </p:txBody>
      </p:sp>
      <p:pic>
        <p:nvPicPr>
          <p:cNvPr id="5" name="Immagine 4">
            <a:extLst>
              <a:ext uri="{FF2B5EF4-FFF2-40B4-BE49-F238E27FC236}">
                <a16:creationId xmlns:a16="http://schemas.microsoft.com/office/drawing/2014/main" id="{4D7DC504-B397-4AE6-9ED5-BB8DB63B71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197717"/>
            <a:ext cx="1762125" cy="2590800"/>
          </a:xfrm>
          <a:prstGeom prst="rect">
            <a:avLst/>
          </a:prstGeom>
        </p:spPr>
      </p:pic>
      <p:pic>
        <p:nvPicPr>
          <p:cNvPr id="7" name="Immagine 6">
            <a:extLst>
              <a:ext uri="{FF2B5EF4-FFF2-40B4-BE49-F238E27FC236}">
                <a16:creationId xmlns:a16="http://schemas.microsoft.com/office/drawing/2014/main" id="{2DEF4DA9-726E-45BA-818C-FF1643D3C5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4116060"/>
            <a:ext cx="1738536" cy="2569880"/>
          </a:xfrm>
          <a:prstGeom prst="rect">
            <a:avLst/>
          </a:prstGeom>
        </p:spPr>
      </p:pic>
      <p:sp>
        <p:nvSpPr>
          <p:cNvPr id="9" name="CasellaDiTesto 8">
            <a:extLst>
              <a:ext uri="{FF2B5EF4-FFF2-40B4-BE49-F238E27FC236}">
                <a16:creationId xmlns:a16="http://schemas.microsoft.com/office/drawing/2014/main" id="{C9A76AA6-A6E5-4A92-BE59-DEB1A5D74F51}"/>
              </a:ext>
            </a:extLst>
          </p:cNvPr>
          <p:cNvSpPr txBox="1"/>
          <p:nvPr/>
        </p:nvSpPr>
        <p:spPr>
          <a:xfrm>
            <a:off x="2010237" y="4677509"/>
            <a:ext cx="4572000" cy="1631216"/>
          </a:xfrm>
          <a:prstGeom prst="rect">
            <a:avLst/>
          </a:prstGeom>
          <a:no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it-IT" sz="2500" b="0" i="0" u="none" strike="noStrike" kern="1200" cap="none" spc="0" normalizeH="0" baseline="0" noProof="0" dirty="0">
                <a:ln>
                  <a:noFill/>
                </a:ln>
                <a:solidFill>
                  <a:prstClr val="black"/>
                </a:solidFill>
                <a:effectLst/>
                <a:uLnTx/>
                <a:uFillTx/>
                <a:latin typeface="Calibri"/>
                <a:ea typeface="+mn-ea"/>
                <a:cs typeface="+mn-cs"/>
              </a:rPr>
              <a:t>Si veda: Luca Bassetti, </a:t>
            </a:r>
            <a:r>
              <a:rPr kumimoji="0" lang="it-IT" sz="2500" b="0" i="1" u="none" strike="noStrike" kern="1200" cap="none" spc="0" normalizeH="0" baseline="0" noProof="0" dirty="0">
                <a:ln>
                  <a:noFill/>
                </a:ln>
                <a:solidFill>
                  <a:prstClr val="black"/>
                </a:solidFill>
                <a:effectLst/>
                <a:uLnTx/>
                <a:uFillTx/>
                <a:latin typeface="Calibri"/>
                <a:ea typeface="+mn-ea"/>
                <a:cs typeface="+mn-cs"/>
              </a:rPr>
              <a:t>La Lettera e lo Spirito</a:t>
            </a:r>
            <a:r>
              <a:rPr kumimoji="0" lang="it-IT" sz="2500" b="0" i="0" u="none" strike="noStrike" kern="1200" cap="none" spc="0" normalizeH="0" baseline="0" noProof="0" dirty="0">
                <a:ln>
                  <a:noFill/>
                </a:ln>
                <a:solidFill>
                  <a:prstClr val="black"/>
                </a:solidFill>
                <a:effectLst/>
                <a:uLnTx/>
                <a:uFillTx/>
                <a:latin typeface="Calibri"/>
                <a:ea typeface="+mn-ea"/>
                <a:cs typeface="+mn-cs"/>
              </a:rPr>
              <a:t> e poi </a:t>
            </a:r>
            <a:r>
              <a:rPr kumimoji="0" lang="it-IT" sz="2500" b="0" i="1" u="none" strike="noStrike" kern="1200" cap="none" spc="0" normalizeH="0" baseline="0" noProof="0" dirty="0">
                <a:ln>
                  <a:noFill/>
                </a:ln>
                <a:solidFill>
                  <a:prstClr val="black"/>
                </a:solidFill>
                <a:effectLst/>
                <a:uLnTx/>
                <a:uFillTx/>
                <a:latin typeface="Calibri"/>
                <a:ea typeface="+mn-ea"/>
                <a:cs typeface="+mn-cs"/>
              </a:rPr>
              <a:t>Ermeneutica biblica e conversione</a:t>
            </a:r>
            <a:r>
              <a:rPr kumimoji="0" lang="it-IT" sz="25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19582506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DC7E3135-D193-45A8-B6E0-16FAF78E60C6}"/>
              </a:ext>
            </a:extLst>
          </p:cNvPr>
          <p:cNvSpPr>
            <a:spLocks noGrp="1"/>
          </p:cNvSpPr>
          <p:nvPr>
            <p:ph idx="1"/>
          </p:nvPr>
        </p:nvSpPr>
        <p:sp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p:spPr>
        <p:txBody>
          <a:bodyPr>
            <a:normAutofit fontScale="92500"/>
          </a:bodyPr>
          <a:lstStyle/>
          <a:p>
            <a:r>
              <a:rPr lang="it-IT" dirty="0"/>
              <a:t>Epistemologia della complessità.</a:t>
            </a:r>
          </a:p>
          <a:p>
            <a:pPr algn="just"/>
            <a:r>
              <a:rPr lang="it-IT" dirty="0"/>
              <a:t>Non più e non solo dal dato al tutto ma dal tutto al dato, inglobando nel tutto anche il soggetto e il modello indagato. </a:t>
            </a:r>
          </a:p>
          <a:p>
            <a:pPr algn="just"/>
            <a:r>
              <a:rPr lang="it-IT" dirty="0"/>
              <a:t>Nella prospettiva di una ricerca scientifica che si muova verso un’interpretazione olistica multidisciplinare e interdisciplinare (con un imprescindibile taglio storico) che possa consentire approfondimenti diretti e trasversali. </a:t>
            </a:r>
            <a:endParaRPr lang="en-GB" dirty="0"/>
          </a:p>
        </p:txBody>
      </p:sp>
    </p:spTree>
    <p:extLst>
      <p:ext uri="{BB962C8B-B14F-4D97-AF65-F5344CB8AC3E}">
        <p14:creationId xmlns:p14="http://schemas.microsoft.com/office/powerpoint/2010/main" val="154767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PCB, </a:t>
            </a:r>
            <a:r>
              <a:rPr lang="it-IT" i="1" dirty="0"/>
              <a:t>IBC</a:t>
            </a:r>
            <a:r>
              <a:rPr lang="it-IT" dirty="0"/>
              <a:t> (1993)</a:t>
            </a:r>
            <a:br>
              <a:rPr lang="it-IT" dirty="0"/>
            </a:br>
            <a:r>
              <a:rPr lang="it-IT" dirty="0"/>
              <a:t>Focus sull’Approccio antropologico </a:t>
            </a:r>
          </a:p>
        </p:txBody>
      </p:sp>
      <p:sp>
        <p:nvSpPr>
          <p:cNvPr id="3" name="Segnaposto contenuto 2"/>
          <p:cNvSpPr>
            <a:spLocks noGrp="1"/>
          </p:cNvSpPr>
          <p:nvPr>
            <p:ph idx="1"/>
          </p:nvPr>
        </p:nvSpPr>
        <p:sp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lnSpcReduction="10000"/>
          </a:bodyPr>
          <a:lstStyle/>
          <a:p>
            <a:pPr algn="just"/>
            <a:r>
              <a:rPr lang="it-IT" sz="2400" dirty="0"/>
              <a:t>Le scienze umane, annoverate tra gli </a:t>
            </a:r>
            <a:r>
              <a:rPr lang="it-IT" sz="2400" b="1" dirty="0"/>
              <a:t>approcci</a:t>
            </a:r>
            <a:r>
              <a:rPr lang="it-IT" sz="2400" dirty="0"/>
              <a:t>, offrono «una migliore comprensione di certi aspetti dei testi» (IBC, 51), essendo la parola di Dio fortemente radicata nella vita concreta di gruppi umani. </a:t>
            </a:r>
            <a:r>
              <a:rPr lang="it-IT" sz="2400" i="1" dirty="0"/>
              <a:t>Ibid.,</a:t>
            </a:r>
            <a:r>
              <a:rPr lang="it-IT" sz="2400" dirty="0"/>
              <a:t> 51-54.</a:t>
            </a:r>
            <a:endParaRPr lang="it-IT" sz="2000" dirty="0"/>
          </a:p>
          <a:p>
            <a:pPr algn="just">
              <a:buNone/>
            </a:pPr>
            <a:endParaRPr lang="it-IT" sz="2000" dirty="0"/>
          </a:p>
          <a:p>
            <a:pPr algn="just"/>
            <a:r>
              <a:rPr lang="it-IT" sz="2400" dirty="0"/>
              <a:t>Il Documento riconosce la stretta </a:t>
            </a:r>
            <a:r>
              <a:rPr lang="it-IT" sz="2400" b="1" dirty="0"/>
              <a:t>correlazione tra sociologia e antropologia culturale</a:t>
            </a:r>
            <a:r>
              <a:rPr lang="it-IT" sz="2400" dirty="0"/>
              <a:t> e individua la </a:t>
            </a:r>
            <a:r>
              <a:rPr lang="it-IT" sz="2400" b="1" dirty="0"/>
              <a:t>distinzione</a:t>
            </a:r>
            <a:r>
              <a:rPr lang="it-IT" sz="2400" dirty="0"/>
              <a:t> tra le due discipline «al livello della sensibilità, a quello del metodo e a quello degli aspetti della realtà che attirano l’attenzione», lasciando intendere che l’oggetto d’indagine fra le due discipline è molto convergente, con l’unica differenza che l’antropologia preferirebbe indagare «unità sociali ristrette».</a:t>
            </a:r>
          </a:p>
          <a:p>
            <a:pPr algn="just"/>
            <a:endParaRPr lang="it-IT" sz="2000" dirty="0"/>
          </a:p>
          <a:p>
            <a:pPr algn="just"/>
            <a:endParaRPr lang="it-IT" sz="2000" dirty="0"/>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r>
              <a:rPr lang="it-IT" dirty="0"/>
              <a:t>Sulla distinzione tra sociologia e antropologia</a:t>
            </a:r>
          </a:p>
        </p:txBody>
      </p:sp>
      <p:sp>
        <p:nvSpPr>
          <p:cNvPr id="3" name="Segnaposto contenuto 2"/>
          <p:cNvSpPr>
            <a:spLocks noGrp="1"/>
          </p:cNvSpPr>
          <p:nvPr>
            <p:ph idx="1"/>
          </p:nvPr>
        </p:nvSpPr>
        <p:spPr/>
        <p:txBody>
          <a:bodyPr/>
          <a:lstStyle/>
          <a:p>
            <a:pPr marL="0" indent="0">
              <a:buNone/>
            </a:pPr>
            <a:r>
              <a:rPr lang="it-IT" sz="2400" dirty="0"/>
              <a:t>Il Documento sembra recepire una distinzione già conosciuta a partire dagli anni ’50 del secolo scorso, per la quale la …  </a:t>
            </a:r>
          </a:p>
          <a:p>
            <a:pPr marL="0" indent="0">
              <a:buNone/>
            </a:pPr>
            <a:endParaRPr lang="it-IT" dirty="0"/>
          </a:p>
          <a:p>
            <a:pPr>
              <a:buNone/>
            </a:pPr>
            <a:r>
              <a:rPr lang="it-IT" dirty="0"/>
              <a:t> </a:t>
            </a:r>
          </a:p>
        </p:txBody>
      </p:sp>
      <p:graphicFrame>
        <p:nvGraphicFramePr>
          <p:cNvPr id="4" name="Tabella 3"/>
          <p:cNvGraphicFramePr>
            <a:graphicFrameLocks noGrp="1"/>
          </p:cNvGraphicFramePr>
          <p:nvPr>
            <p:extLst>
              <p:ext uri="{D42A27DB-BD31-4B8C-83A1-F6EECF244321}">
                <p14:modId xmlns:p14="http://schemas.microsoft.com/office/powerpoint/2010/main" val="1743253002"/>
              </p:ext>
            </p:extLst>
          </p:nvPr>
        </p:nvGraphicFramePr>
        <p:xfrm>
          <a:off x="899592" y="2693858"/>
          <a:ext cx="6984776" cy="1493313"/>
        </p:xfrm>
        <a:graphic>
          <a:graphicData uri="http://schemas.openxmlformats.org/drawingml/2006/table">
            <a:tbl>
              <a:tblPr firstRow="1" bandRow="1">
                <a:tableStyleId>{5C22544A-7EE6-4342-B048-85BDC9FD1C3A}</a:tableStyleId>
              </a:tblPr>
              <a:tblGrid>
                <a:gridCol w="3418082">
                  <a:extLst>
                    <a:ext uri="{9D8B030D-6E8A-4147-A177-3AD203B41FA5}">
                      <a16:colId xmlns:a16="http://schemas.microsoft.com/office/drawing/2014/main" val="20000"/>
                    </a:ext>
                  </a:extLst>
                </a:gridCol>
                <a:gridCol w="3566694">
                  <a:extLst>
                    <a:ext uri="{9D8B030D-6E8A-4147-A177-3AD203B41FA5}">
                      <a16:colId xmlns:a16="http://schemas.microsoft.com/office/drawing/2014/main" val="20001"/>
                    </a:ext>
                  </a:extLst>
                </a:gridCol>
              </a:tblGrid>
              <a:tr h="1493313">
                <a:tc>
                  <a:txBody>
                    <a:bodyPr/>
                    <a:lstStyle/>
                    <a:p>
                      <a:r>
                        <a:rPr lang="it-IT" dirty="0"/>
                        <a:t>SOCIOLOGIA</a:t>
                      </a:r>
                    </a:p>
                    <a:p>
                      <a:r>
                        <a:rPr lang="it-IT" dirty="0"/>
                        <a:t>Studia le società complesse di cui si possiede una ricchezza</a:t>
                      </a:r>
                      <a:r>
                        <a:rPr lang="it-IT" baseline="0" dirty="0"/>
                        <a:t> documentale. </a:t>
                      </a:r>
                      <a:endParaRPr lang="it-IT" dirty="0"/>
                    </a:p>
                  </a:txBody>
                  <a:tcPr>
                    <a:gradFill>
                      <a:gsLst>
                        <a:gs pos="0">
                          <a:srgbClr val="03D4A8"/>
                        </a:gs>
                        <a:gs pos="25000">
                          <a:srgbClr val="21D6E0"/>
                        </a:gs>
                        <a:gs pos="75000">
                          <a:srgbClr val="0087E6"/>
                        </a:gs>
                        <a:gs pos="100000">
                          <a:srgbClr val="005CBF"/>
                        </a:gs>
                      </a:gsLst>
                      <a:lin ang="2700000" scaled="0"/>
                    </a:gradFill>
                  </a:tcPr>
                </a:tc>
                <a:tc>
                  <a:txBody>
                    <a:bodyPr/>
                    <a:lstStyle/>
                    <a:p>
                      <a:r>
                        <a:rPr lang="it-IT" dirty="0"/>
                        <a:t>ANTROPOLOGIA</a:t>
                      </a:r>
                    </a:p>
                    <a:p>
                      <a:r>
                        <a:rPr lang="it-IT" dirty="0"/>
                        <a:t>Studia società omogenee e “ristrette”, con minore evidenza documentale e scritturale. </a:t>
                      </a:r>
                    </a:p>
                  </a:txBody>
                  <a:tcPr>
                    <a:gradFill>
                      <a:gsLst>
                        <a:gs pos="0">
                          <a:srgbClr val="03D4A8"/>
                        </a:gs>
                        <a:gs pos="25000">
                          <a:srgbClr val="21D6E0"/>
                        </a:gs>
                        <a:gs pos="75000">
                          <a:srgbClr val="0087E6"/>
                        </a:gs>
                        <a:gs pos="100000">
                          <a:srgbClr val="005CBF"/>
                        </a:gs>
                      </a:gsLst>
                      <a:lin ang="2700000" scaled="0"/>
                    </a:gradFill>
                  </a:tcPr>
                </a:tc>
                <a:extLst>
                  <a:ext uri="{0D108BD9-81ED-4DB2-BD59-A6C34878D82A}">
                    <a16:rowId xmlns:a16="http://schemas.microsoft.com/office/drawing/2014/main" val="10000"/>
                  </a:ext>
                </a:extLst>
              </a:tr>
            </a:tbl>
          </a:graphicData>
        </a:graphic>
      </p:graphicFrame>
      <p:sp>
        <p:nvSpPr>
          <p:cNvPr id="5" name="CasellaDiTesto 4"/>
          <p:cNvSpPr txBox="1"/>
          <p:nvPr/>
        </p:nvSpPr>
        <p:spPr>
          <a:xfrm>
            <a:off x="871674" y="4378799"/>
            <a:ext cx="87195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dirty="0">
                <a:ln>
                  <a:noFill/>
                </a:ln>
                <a:solidFill>
                  <a:prstClr val="black"/>
                </a:solidFill>
                <a:effectLst/>
                <a:uLnTx/>
                <a:uFillTx/>
                <a:latin typeface="Calibri"/>
                <a:ea typeface="+mj-ea"/>
                <a:cs typeface="+mj-cs"/>
              </a:rPr>
              <a:t>A COSA S’INTERESSA L’APPROCCIO ANTROPOLOGICO?</a:t>
            </a:r>
            <a:endParaRPr kumimoji="0" lang="it-IT" sz="1800" b="1" i="0" u="none" strike="noStrike" kern="1200" cap="none" spc="0" normalizeH="0" baseline="0" noProof="0" dirty="0">
              <a:ln>
                <a:noFill/>
              </a:ln>
              <a:solidFill>
                <a:prstClr val="black"/>
              </a:solidFill>
              <a:effectLst/>
              <a:uLnTx/>
              <a:uFillTx/>
              <a:latin typeface="Calibri"/>
              <a:ea typeface="+mn-ea"/>
              <a:cs typeface="+mn-cs"/>
            </a:endParaRPr>
          </a:p>
        </p:txBody>
      </p:sp>
      <p:sp>
        <p:nvSpPr>
          <p:cNvPr id="7" name="CasellaDiTesto 6">
            <a:extLst>
              <a:ext uri="{FF2B5EF4-FFF2-40B4-BE49-F238E27FC236}">
                <a16:creationId xmlns:a16="http://schemas.microsoft.com/office/drawing/2014/main" id="{CD3E9BE7-A8F6-40C1-80AC-72E7C54A2B33}"/>
              </a:ext>
            </a:extLst>
          </p:cNvPr>
          <p:cNvSpPr txBox="1"/>
          <p:nvPr/>
        </p:nvSpPr>
        <p:spPr>
          <a:xfrm>
            <a:off x="244960" y="4935870"/>
            <a:ext cx="8229599" cy="193899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a:ea typeface="+mn-ea"/>
                <a:cs typeface="+mn-cs"/>
              </a:rPr>
              <a:t>L’approccio antropologico s’interessa «a un vasto insieme di altri aspetti che si riflettono nella lingua, nell’arte, nella religione, ma anche nei vestiti, negli ornamenti, nelle feste, nelle danze, nei miti, nelle leggende e in tutto ciò che concerne l’etnografia».   </a:t>
            </a:r>
          </a:p>
        </p:txBody>
      </p:sp>
    </p:spTree>
    <p:extLst>
      <p:ext uri="{BB962C8B-B14F-4D97-AF65-F5344CB8AC3E}">
        <p14:creationId xmlns:p14="http://schemas.microsoft.com/office/powerpoint/2010/main" val="1801981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260648"/>
            <a:ext cx="8352928" cy="6264696"/>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47500" lnSpcReduction="20000"/>
          </a:bodyPr>
          <a:lstStyle/>
          <a:p>
            <a:endParaRPr lang="it-IT" dirty="0"/>
          </a:p>
          <a:p>
            <a:pPr>
              <a:buNone/>
            </a:pPr>
            <a:endParaRPr lang="it-IT" dirty="0"/>
          </a:p>
          <a:p>
            <a:pPr>
              <a:buNone/>
            </a:pPr>
            <a:r>
              <a:rPr lang="it-IT" sz="5000" b="1" dirty="0"/>
              <a:t> CHE COSA DEFINISCE?</a:t>
            </a:r>
          </a:p>
          <a:p>
            <a:pPr>
              <a:buNone/>
            </a:pPr>
            <a:r>
              <a:rPr lang="it-IT" dirty="0"/>
              <a:t>  </a:t>
            </a:r>
          </a:p>
          <a:p>
            <a:r>
              <a:rPr lang="it-IT" sz="4500" dirty="0"/>
              <a:t> «L’antropologia culturale – continua ancora il Documento – cerca di definire </a:t>
            </a:r>
            <a:r>
              <a:rPr lang="it-IT" sz="4500" b="1" dirty="0"/>
              <a:t>le caratteristiche dei diversi tipi di uomini nel loro ambiente sociale</a:t>
            </a:r>
            <a:r>
              <a:rPr lang="it-IT" sz="4500" dirty="0"/>
              <a:t>» (IBC, 54), studiando «l’ambiente rurale o urbano» e i vari «</a:t>
            </a:r>
            <a:r>
              <a:rPr lang="it-IT" sz="4500" b="1" dirty="0"/>
              <a:t>valori riconosciuti dalla società </a:t>
            </a:r>
          </a:p>
          <a:p>
            <a:pPr algn="ctr">
              <a:buNone/>
            </a:pPr>
            <a:r>
              <a:rPr lang="it-IT" sz="4500" dirty="0"/>
              <a:t>(onore e disonore, </a:t>
            </a:r>
          </a:p>
          <a:p>
            <a:pPr algn="ctr">
              <a:buNone/>
            </a:pPr>
            <a:r>
              <a:rPr lang="it-IT" sz="4500" dirty="0"/>
              <a:t>segreto, fedeltà, </a:t>
            </a:r>
          </a:p>
          <a:p>
            <a:pPr algn="ctr">
              <a:buNone/>
            </a:pPr>
            <a:r>
              <a:rPr lang="it-IT" sz="4500" dirty="0"/>
              <a:t>tradizione, </a:t>
            </a:r>
          </a:p>
          <a:p>
            <a:pPr algn="ctr">
              <a:buNone/>
            </a:pPr>
            <a:r>
              <a:rPr lang="it-IT" sz="4500" dirty="0"/>
              <a:t>tipo di educazione e di scuole)» </a:t>
            </a:r>
          </a:p>
          <a:p>
            <a:pPr>
              <a:buNone/>
            </a:pPr>
            <a:endParaRPr lang="it-IT" sz="4500" dirty="0"/>
          </a:p>
          <a:p>
            <a:pPr algn="just">
              <a:buNone/>
            </a:pPr>
            <a:r>
              <a:rPr lang="it-IT" sz="4500" dirty="0"/>
              <a:t>ed altri aspetti quali «controllo sociale», «idea che si ha della famiglia, della casa, della parentela, della situazione della donna, ai binomi istituzionali (capo – dipendente, proprietario – locatario, benefattore – beneficiario, libero – schiavo)» </a:t>
            </a:r>
          </a:p>
          <a:p>
            <a:pPr>
              <a:buNone/>
            </a:pPr>
            <a:endParaRPr lang="it-IT" sz="4500" dirty="0"/>
          </a:p>
          <a:p>
            <a:pPr>
              <a:buNone/>
            </a:pPr>
            <a:r>
              <a:rPr lang="it-IT" sz="4500" dirty="0"/>
              <a:t>e ancora «concezione del sacro e del profano, i tabù, il rituale del passaggio da una situazione a un’altra, la magia, l’origine delle risorse, del potere, dell’informazione, ecc.». </a:t>
            </a:r>
          </a:p>
          <a:p>
            <a:endParaRPr lang="it-IT" dirty="0"/>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836712"/>
            <a:ext cx="8291264" cy="5688632"/>
          </a:xfr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p:spPr>
        <p:txBody>
          <a:bodyPr>
            <a:normAutofit fontScale="92500" lnSpcReduction="10000"/>
          </a:bodyPr>
          <a:lstStyle/>
          <a:p>
            <a:pPr algn="just"/>
            <a:r>
              <a:rPr lang="it-IT" dirty="0"/>
              <a:t>Quindi il Documento riconosce che «sulla base di questi diversi elementi si costituiscono delle </a:t>
            </a:r>
            <a:r>
              <a:rPr lang="it-IT" b="1" dirty="0"/>
              <a:t>tipologie e dei modelli, comuni a parecchie culture</a:t>
            </a:r>
            <a:r>
              <a:rPr lang="it-IT" dirty="0"/>
              <a:t>». </a:t>
            </a:r>
          </a:p>
          <a:p>
            <a:pPr marL="0" indent="0" algn="just">
              <a:buNone/>
            </a:pPr>
            <a:endParaRPr lang="it-IT" dirty="0"/>
          </a:p>
          <a:p>
            <a:pPr algn="just"/>
            <a:r>
              <a:rPr lang="it-IT" dirty="0"/>
              <a:t>Infine il testo afferma che l’approccio antropologico «permette di distinguere meglio gli elementi permanenti del messaggio biblico che hanno il loro fondamento nella </a:t>
            </a:r>
            <a:r>
              <a:rPr lang="it-IT" b="1" dirty="0"/>
              <a:t>natura umana</a:t>
            </a:r>
            <a:r>
              <a:rPr lang="it-IT" dirty="0"/>
              <a:t>, e le determinazioni contingenti, dovute a </a:t>
            </a:r>
            <a:r>
              <a:rPr lang="it-IT" b="1" dirty="0"/>
              <a:t>culture</a:t>
            </a:r>
            <a:r>
              <a:rPr lang="it-IT" dirty="0"/>
              <a:t> particolari», pur ammettendo che esso «è incapace, in se stesso, di rendere conto dei contributi specifici della Rivelazione». </a:t>
            </a:r>
            <a:r>
              <a:rPr lang="it-IT" i="1" dirty="0"/>
              <a:t>Ibid.,</a:t>
            </a:r>
            <a:r>
              <a:rPr lang="it-IT" dirty="0"/>
              <a:t> 54.</a:t>
            </a:r>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gradFill>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gradFill>
        </p:spPr>
        <p:txBody>
          <a:bodyPr>
            <a:normAutofit fontScale="90000"/>
          </a:bodyPr>
          <a:lstStyle/>
          <a:p>
            <a:r>
              <a:rPr lang="it-IT" dirty="0"/>
              <a:t>I meriti del Documento e ciò che c’è ancora da fare</a:t>
            </a:r>
          </a:p>
        </p:txBody>
      </p:sp>
      <p:sp>
        <p:nvSpPr>
          <p:cNvPr id="3" name="Segnaposto contenuto 2"/>
          <p:cNvSpPr>
            <a:spLocks noGrp="1"/>
          </p:cNvSpPr>
          <p:nvPr>
            <p:ph idx="1"/>
          </p:nvPr>
        </p:nvSpPr>
        <p:spPr>
          <a:noFill/>
        </p:spPr>
        <p:txBody>
          <a:bodyPr>
            <a:noAutofit/>
          </a:bodyPr>
          <a:lstStyle/>
          <a:p>
            <a:pPr algn="just"/>
            <a:r>
              <a:rPr lang="it-IT" sz="2000" dirty="0"/>
              <a:t>L’aver compreso che una </a:t>
            </a:r>
            <a:r>
              <a:rPr lang="it-IT" sz="2000" b="1" dirty="0"/>
              <a:t>multidimensionalità di approccio alla Parola di Dio non pregiudica la fedeltà alla tradizione e non disperde l’identità teologica</a:t>
            </a:r>
            <a:r>
              <a:rPr lang="it-IT" sz="2000" dirty="0"/>
              <a:t> finalizzata all’approfondimento della fede. </a:t>
            </a:r>
          </a:p>
          <a:p>
            <a:pPr algn="just"/>
            <a:r>
              <a:rPr lang="it-IT" sz="2000" dirty="0"/>
              <a:t>Un’apertura che ha favorito una </a:t>
            </a:r>
            <a:r>
              <a:rPr lang="it-IT" sz="2000" b="1" dirty="0"/>
              <a:t>maggiore comprensione dei dati </a:t>
            </a:r>
            <a:r>
              <a:rPr lang="it-IT" sz="2000" dirty="0"/>
              <a:t>e un arricchimento dell’indagine, ma certamente c’è ancora molto da fare. </a:t>
            </a:r>
          </a:p>
          <a:p>
            <a:pPr algn="just"/>
            <a:r>
              <a:rPr lang="it-IT" sz="2000" dirty="0"/>
              <a:t>È necessario tuttavia procedere nel </a:t>
            </a:r>
            <a:r>
              <a:rPr lang="it-IT" sz="2000" b="1" dirty="0"/>
              <a:t>percorso d’integrazione metodologica</a:t>
            </a:r>
            <a:r>
              <a:rPr lang="it-IT" sz="2000" dirty="0"/>
              <a:t>, favorendo l’</a:t>
            </a:r>
            <a:r>
              <a:rPr lang="it-IT" sz="2000" b="1" dirty="0"/>
              <a:t>interdisciplinarietà</a:t>
            </a:r>
            <a:r>
              <a:rPr lang="it-IT" sz="2000" dirty="0"/>
              <a:t> e la collaborazione tra più specialisti.</a:t>
            </a:r>
          </a:p>
          <a:p>
            <a:pPr algn="just"/>
            <a:r>
              <a:rPr lang="it-IT" sz="2000" dirty="0"/>
              <a:t>Manca inevitabilmente un riferimento al contesto culturale della post modernità.</a:t>
            </a:r>
          </a:p>
          <a:p>
            <a:pPr algn="just"/>
            <a:r>
              <a:rPr lang="it-IT" sz="2000" dirty="0"/>
              <a:t>Occorre ancora, come rileva il teologo biblico Giuseppe Bellia, una strategia epistemologica per </a:t>
            </a:r>
            <a:r>
              <a:rPr lang="it-IT" sz="2000" b="1" dirty="0"/>
              <a:t>correlare le scienze umane tra di loro e tutte insieme con il sapere biblico. </a:t>
            </a:r>
          </a:p>
          <a:p>
            <a:pPr algn="just"/>
            <a:r>
              <a:rPr lang="it-IT" sz="2000" dirty="0"/>
              <a:t>Tutto questo rimanda alla delineazione di un </a:t>
            </a:r>
            <a:r>
              <a:rPr lang="it-IT" sz="2000" b="1" dirty="0"/>
              <a:t>adeguato statuto epistemologico capace di coniugare diacronia e sincronia, storia e scienze umane. </a:t>
            </a:r>
          </a:p>
        </p:txBody>
      </p:sp>
      <p:sp>
        <p:nvSpPr>
          <p:cNvPr id="5" name="Parentesi graffa aperta 4"/>
          <p:cNvSpPr/>
          <p:nvPr/>
        </p:nvSpPr>
        <p:spPr>
          <a:xfrm>
            <a:off x="539552" y="1700808"/>
            <a:ext cx="288032" cy="1584176"/>
          </a:xfrm>
          <a:prstGeom prst="leftBrace">
            <a:avLst/>
          </a:prstGeom>
          <a:solidFill>
            <a:srgbClr val="00B05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6" name="Parentesi graffa aperta 5"/>
          <p:cNvSpPr/>
          <p:nvPr/>
        </p:nvSpPr>
        <p:spPr>
          <a:xfrm>
            <a:off x="683568" y="3356992"/>
            <a:ext cx="144016" cy="3168352"/>
          </a:xfrm>
          <a:prstGeom prst="leftBrace">
            <a:avLst/>
          </a:prstGeo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TotalTime>
  <Words>3608</Words>
  <Application>Microsoft Office PowerPoint</Application>
  <PresentationFormat>Presentazione su schermo (4:3)</PresentationFormat>
  <Paragraphs>359</Paragraphs>
  <Slides>40</Slides>
  <Notes>3</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40</vt:i4>
      </vt:variant>
    </vt:vector>
  </HeadingPairs>
  <TitlesOfParts>
    <vt:vector size="43" baseType="lpstr">
      <vt:lpstr>Arial</vt:lpstr>
      <vt:lpstr>Calibri</vt:lpstr>
      <vt:lpstr>Tema di Office</vt:lpstr>
      <vt:lpstr>Il Contesto umano della  Parola</vt:lpstr>
      <vt:lpstr>Sommario</vt:lpstr>
      <vt:lpstr>L’orizzonte storico e l’imprescindibilità del metodo storico critico</vt:lpstr>
      <vt:lpstr>Lettera e Spirito</vt:lpstr>
      <vt:lpstr>PCB, IBC (1993) Focus sull’Approccio antropologico </vt:lpstr>
      <vt:lpstr>Sulla distinzione tra sociologia e antropologia</vt:lpstr>
      <vt:lpstr>Presentazione standard di PowerPoint</vt:lpstr>
      <vt:lpstr>Presentazione standard di PowerPoint</vt:lpstr>
      <vt:lpstr>I meriti del Documento e ciò che c’è ancora da fare</vt:lpstr>
      <vt:lpstr>Presentazione standard di PowerPoint</vt:lpstr>
      <vt:lpstr>Un primo bilancio</vt:lpstr>
      <vt:lpstr>Presentazione standard di PowerPoint</vt:lpstr>
      <vt:lpstr>Presentazione standard di PowerPoint</vt:lpstr>
      <vt:lpstr>Quale metodo per approfondire il rapporto tra antropologia e Scrittura?</vt:lpstr>
      <vt:lpstr>Bruce Malina  </vt:lpstr>
      <vt:lpstr>Presentazione standard di PowerPoint</vt:lpstr>
      <vt:lpstr>Presentazione standard di PowerPoint</vt:lpstr>
      <vt:lpstr>Presentazione standard di PowerPoint</vt:lpstr>
      <vt:lpstr>Presentazione standard di PowerPoint</vt:lpstr>
      <vt:lpstr>Presentazione standard di PowerPoint</vt:lpstr>
      <vt:lpstr>Quale modello per interpretare i sintomi dei pazienti nelle storie narrate nella Bibbia?</vt:lpstr>
      <vt:lpstr>Come ricostruire il senso della patologia per il paziente?</vt:lpstr>
      <vt:lpstr>Il contributo di  Destro - Pesce</vt:lpstr>
      <vt:lpstr> Quale SIGNIFICATO «i testi ricevevano nelle culture in cui furono prodotti» (A. O. C. 3)?  </vt:lpstr>
      <vt:lpstr>La progettualità trasformatrice del testo: costruzione, modificazione, riordino della realtà (AoC, 8).</vt:lpstr>
      <vt:lpstr>La costruzione del testo: letterarizzazione</vt:lpstr>
      <vt:lpstr>I Livelli culturali di un testo:  l’intervento dell’antropologia</vt:lpstr>
      <vt:lpstr> Come recuperare e ricostruire le componenti che costituiscono il sistema religioso del redattore?</vt:lpstr>
      <vt:lpstr>3) Il contesto umano della Parola: la proposta di Bellia. </vt:lpstr>
      <vt:lpstr>Admonitiones </vt:lpstr>
      <vt:lpstr>Processi di letterarizzazione dei testi</vt:lpstr>
      <vt:lpstr>Progettazione/esecuzione di un testo</vt:lpstr>
      <vt:lpstr>Un Metodo per un’antropologia integrata delle Scritture</vt:lpstr>
      <vt:lpstr>Dalla Società al testo </vt:lpstr>
      <vt:lpstr>Dal testo alla società</vt:lpstr>
      <vt:lpstr>Presentazione standard di PowerPoint</vt:lpstr>
      <vt:lpstr>Tappe del metodo:</vt:lpstr>
      <vt:lpstr>Presentazione standard di PowerPoint</vt:lpstr>
      <vt:lpstr>Per concludere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Contesto umano della  Parola</dc:title>
  <dc:creator>Win7</dc:creator>
  <cp:lastModifiedBy>Giovanni Chifari</cp:lastModifiedBy>
  <cp:revision>145</cp:revision>
  <dcterms:created xsi:type="dcterms:W3CDTF">2021-10-28T07:35:30Z</dcterms:created>
  <dcterms:modified xsi:type="dcterms:W3CDTF">2024-04-17T07:23:06Z</dcterms:modified>
</cp:coreProperties>
</file>