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87" r:id="rId2"/>
    <p:sldId id="276" r:id="rId3"/>
    <p:sldId id="258" r:id="rId4"/>
    <p:sldId id="259" r:id="rId5"/>
    <p:sldId id="257" r:id="rId6"/>
    <p:sldId id="260" r:id="rId7"/>
    <p:sldId id="256" r:id="rId8"/>
    <p:sldId id="275" r:id="rId9"/>
    <p:sldId id="266" r:id="rId10"/>
    <p:sldId id="267" r:id="rId11"/>
    <p:sldId id="268" r:id="rId12"/>
    <p:sldId id="269" r:id="rId13"/>
    <p:sldId id="261" r:id="rId14"/>
    <p:sldId id="262" r:id="rId15"/>
    <p:sldId id="265" r:id="rId16"/>
    <p:sldId id="263" r:id="rId17"/>
    <p:sldId id="279" r:id="rId18"/>
    <p:sldId id="274" r:id="rId19"/>
    <p:sldId id="272" r:id="rId20"/>
    <p:sldId id="271" r:id="rId21"/>
    <p:sldId id="284" r:id="rId22"/>
    <p:sldId id="285" r:id="rId23"/>
    <p:sldId id="286" r:id="rId24"/>
    <p:sldId id="277" r:id="rId25"/>
    <p:sldId id="273" r:id="rId26"/>
    <p:sldId id="270" r:id="rId27"/>
    <p:sldId id="278" r:id="rId28"/>
    <p:sldId id="280" r:id="rId29"/>
    <p:sldId id="281" r:id="rId30"/>
    <p:sldId id="282" r:id="rId31"/>
    <p:sldId id="283" r:id="rId3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Arrotonda angolo diagonale rettangolo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o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10" name="Segnaposto data 9"/>
          <p:cNvSpPr>
            <a:spLocks noGrp="1"/>
          </p:cNvSpPr>
          <p:nvPr>
            <p:ph type="dt" sz="half" idx="10"/>
          </p:nvPr>
        </p:nvSpPr>
        <p:spPr>
          <a:xfrm>
            <a:off x="5562600" y="6509004"/>
            <a:ext cx="3002280" cy="274320"/>
          </a:xfrm>
        </p:spPr>
        <p:txBody>
          <a:bodyPr vert="horz" rtlCol="0"/>
          <a:lstStyle>
            <a:extLst/>
          </a:lstStyle>
          <a:p>
            <a:fld id="{4B6055F8-1D02-4417-9241-55C834FD9970}" type="datetimeFigureOut">
              <a:rPr lang="it-IT" smtClean="0"/>
              <a:pPr/>
              <a:t>21/02/2020</a:t>
            </a:fld>
            <a:endParaRPr lang="it-IT"/>
          </a:p>
        </p:txBody>
      </p:sp>
      <p:sp>
        <p:nvSpPr>
          <p:cNvPr id="11" name="Segnaposto numero diapositiva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007B441-5312-499D-93C3-6E37886527FA}" type="slidenum">
              <a:rPr lang="it-IT" smtClean="0"/>
              <a:pPr/>
              <a:t>‹N›</a:t>
            </a:fld>
            <a:endParaRPr lang="it-IT"/>
          </a:p>
        </p:txBody>
      </p:sp>
      <p:sp>
        <p:nvSpPr>
          <p:cNvPr id="12" name="Segnaposto piè di pagina 11"/>
          <p:cNvSpPr>
            <a:spLocks noGrp="1"/>
          </p:cNvSpPr>
          <p:nvPr>
            <p:ph type="ftr" sz="quarter" idx="12"/>
          </p:nvPr>
        </p:nvSpPr>
        <p:spPr>
          <a:xfrm>
            <a:off x="1600200" y="6509004"/>
            <a:ext cx="3907464" cy="274320"/>
          </a:xfrm>
        </p:spPr>
        <p:txBody>
          <a:bodyPr vert="horz" rtlCol="0"/>
          <a:lstStyle>
            <a:extLst/>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lvl1pPr algn="l">
              <a:defRPr/>
            </a:lvl1pPr>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ttango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7" name="Rettango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8" name="Segnaposto data 7"/>
          <p:cNvSpPr>
            <a:spLocks noGrp="1"/>
          </p:cNvSpPr>
          <p:nvPr>
            <p:ph type="dt" sz="half" idx="10"/>
          </p:nvPr>
        </p:nvSpPr>
        <p:spPr>
          <a:xfrm>
            <a:off x="5562600" y="6513670"/>
            <a:ext cx="3002280" cy="274320"/>
          </a:xfrm>
        </p:spPr>
        <p:txBody>
          <a:bodyPr vert="horz" rtlCol="0"/>
          <a:lstStyle>
            <a:extLst/>
          </a:lstStyle>
          <a:p>
            <a:fld id="{4B6055F8-1D02-4417-9241-55C834FD9970}" type="datetimeFigureOut">
              <a:rPr lang="it-IT" smtClean="0"/>
              <a:pPr/>
              <a:t>21/02/2020</a:t>
            </a:fld>
            <a:endParaRPr lang="it-IT"/>
          </a:p>
        </p:txBody>
      </p:sp>
      <p:sp>
        <p:nvSpPr>
          <p:cNvPr id="9" name="Segnaposto numero diapositiva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007B441-5312-499D-93C3-6E37886527FA}" type="slidenum">
              <a:rPr lang="it-IT" smtClean="0"/>
              <a:pPr/>
              <a:t>‹N›</a:t>
            </a:fld>
            <a:endParaRPr lang="it-IT"/>
          </a:p>
        </p:txBody>
      </p:sp>
      <p:sp>
        <p:nvSpPr>
          <p:cNvPr id="10" name="Segnaposto piè di pagina 9"/>
          <p:cNvSpPr>
            <a:spLocks noGrp="1"/>
          </p:cNvSpPr>
          <p:nvPr>
            <p:ph type="ftr" sz="quarter" idx="12"/>
          </p:nvPr>
        </p:nvSpPr>
        <p:spPr>
          <a:xfrm>
            <a:off x="1600200" y="6513670"/>
            <a:ext cx="3907464" cy="274320"/>
          </a:xfrm>
        </p:spPr>
        <p:txBody>
          <a:bodyPr vert="horz" rtlCol="0"/>
          <a:lstStyle>
            <a:extLst/>
          </a:lstStyle>
          <a:p>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a:xfrm>
            <a:off x="8641080" y="6514568"/>
            <a:ext cx="464288" cy="274320"/>
          </a:xfrm>
        </p:spPr>
        <p:txBody>
          <a:bodyPr/>
          <a:lstStyle>
            <a:extLst/>
          </a:lstStyle>
          <a:p>
            <a:fld id="{B007B441-5312-499D-93C3-6E37886527FA}" type="slidenum">
              <a:rPr lang="it-IT" smtClean="0"/>
              <a:pPr/>
              <a:t>‹N›</a:t>
            </a:fld>
            <a:endParaRPr lang="it-IT"/>
          </a:p>
        </p:txBody>
      </p:sp>
      <p:sp>
        <p:nvSpPr>
          <p:cNvPr id="10" name="Rettango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Rettango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tango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olo 1"/>
          <p:cNvSpPr>
            <a:spLocks noGrp="1"/>
          </p:cNvSpPr>
          <p:nvPr>
            <p:ph type="title"/>
          </p:nvPr>
        </p:nvSpPr>
        <p:spPr>
          <a:xfrm>
            <a:off x="457200" y="251948"/>
            <a:ext cx="8229600" cy="1143000"/>
          </a:xfrm>
        </p:spPr>
        <p:txBody>
          <a:bodyPr anchor="b"/>
          <a:lstStyle>
            <a:lvl1pPr>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a:xfrm>
            <a:off x="8641080" y="6514568"/>
            <a:ext cx="464288" cy="274320"/>
          </a:xfrm>
        </p:spPr>
        <p:txBody>
          <a:bodyPr/>
          <a:lstStyle>
            <a:extLst/>
          </a:lstStyle>
          <a:p>
            <a:fld id="{B007B441-5312-499D-93C3-6E37886527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53218"/>
            <a:ext cx="8229600" cy="1143000"/>
          </a:xfrm>
        </p:spPr>
        <p:txBody>
          <a:bodyP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B007B441-5312-499D-93C3-6E37886527FA}" type="slidenum">
              <a:rPr lang="it-IT" smtClean="0"/>
              <a:pPr/>
              <a:t>‹N›</a:t>
            </a:fld>
            <a:endParaRPr lang="it-IT"/>
          </a:p>
        </p:txBody>
      </p:sp>
      <p:sp>
        <p:nvSpPr>
          <p:cNvPr id="7" name="Rettango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4B6055F8-1D02-4417-9241-55C834FD9970}" type="datetimeFigureOut">
              <a:rPr lang="it-IT" smtClean="0"/>
              <a:pPr/>
              <a:t>21/02/2020</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2"/>
      </p:bgRef>
    </p:bg>
    <p:spTree>
      <p:nvGrpSpPr>
        <p:cNvPr id="1" name=""/>
        <p:cNvGrpSpPr/>
        <p:nvPr/>
      </p:nvGrpSpPr>
      <p:grpSpPr>
        <a:xfrm>
          <a:off x="0" y="0"/>
          <a:ext cx="0" cy="0"/>
          <a:chOff x="0" y="0"/>
          <a:chExt cx="0" cy="0"/>
        </a:xfrm>
      </p:grpSpPr>
      <p:sp>
        <p:nvSpPr>
          <p:cNvPr id="8" name="Rettango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4963136" y="304800"/>
            <a:ext cx="3931920" cy="762000"/>
          </a:xfrm>
        </p:spPr>
        <p:txBody>
          <a:bodyPr anchor="b"/>
          <a:lstStyle>
            <a:lvl1pPr marL="0" algn="r">
              <a:buNone/>
              <a:defRPr sz="2000" b="1"/>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9" name="Segnaposto data 8"/>
          <p:cNvSpPr>
            <a:spLocks noGrp="1"/>
          </p:cNvSpPr>
          <p:nvPr>
            <p:ph type="dt" sz="half" idx="10"/>
          </p:nvPr>
        </p:nvSpPr>
        <p:spPr>
          <a:xfrm>
            <a:off x="5562600" y="6513670"/>
            <a:ext cx="3002280" cy="274320"/>
          </a:xfrm>
        </p:spPr>
        <p:txBody>
          <a:bodyPr vert="horz" rtlCol="0"/>
          <a:lstStyle>
            <a:extLst/>
          </a:lstStyle>
          <a:p>
            <a:fld id="{4B6055F8-1D02-4417-9241-55C834FD9970}" type="datetimeFigureOut">
              <a:rPr lang="it-IT" smtClean="0"/>
              <a:pPr/>
              <a:t>21/02/2020</a:t>
            </a:fld>
            <a:endParaRPr lang="it-IT"/>
          </a:p>
        </p:txBody>
      </p:sp>
      <p:sp>
        <p:nvSpPr>
          <p:cNvPr id="10" name="Segnaposto numero diapositiva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007B441-5312-499D-93C3-6E37886527FA}" type="slidenum">
              <a:rPr lang="it-IT" smtClean="0"/>
              <a:pPr/>
              <a:t>‹N›</a:t>
            </a:fld>
            <a:endParaRPr lang="it-IT"/>
          </a:p>
        </p:txBody>
      </p:sp>
      <p:sp>
        <p:nvSpPr>
          <p:cNvPr id="11" name="Segnaposto piè di pagina 10"/>
          <p:cNvSpPr>
            <a:spLocks noGrp="1"/>
          </p:cNvSpPr>
          <p:nvPr>
            <p:ph type="ftr" sz="quarter" idx="12"/>
          </p:nvPr>
        </p:nvSpPr>
        <p:spPr>
          <a:xfrm>
            <a:off x="1600200" y="6513670"/>
            <a:ext cx="3907464" cy="274320"/>
          </a:xfrm>
        </p:spPr>
        <p:txBody>
          <a:bodyPr vert="horz" rtlCol="0"/>
          <a:lstStyle>
            <a:extLst/>
          </a:lstStyle>
          <a:p>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3040443" y="4724400"/>
            <a:ext cx="5486400" cy="664536"/>
          </a:xfrm>
        </p:spPr>
        <p:txBody>
          <a:bodyPr anchor="b"/>
          <a:lstStyle>
            <a:lvl1pPr marL="0" algn="r">
              <a:buNone/>
              <a:defRPr sz="2000" b="1"/>
            </a:lvl1pPr>
            <a:extLst/>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
        <p:nvSpPr>
          <p:cNvPr id="13" name="Segnaposto immagin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it-IT" smtClean="0">
                <a:solidFill>
                  <a:schemeClr val="lt1"/>
                </a:solidFill>
                <a:latin typeface="+mn-lt"/>
                <a:ea typeface="+mn-ea"/>
                <a:cs typeface="+mn-cs"/>
              </a:rPr>
              <a:t>Fare clic sull'icona per inserire un'immagine</a:t>
            </a:r>
            <a:endParaRPr kumimoji="0" lang="en-US" dirty="0">
              <a:solidFill>
                <a:schemeClr val="lt1"/>
              </a:solidFill>
              <a:latin typeface="+mn-lt"/>
              <a:ea typeface="+mn-ea"/>
              <a:cs typeface="+mn-cs"/>
            </a:endParaRPr>
          </a:p>
        </p:txBody>
      </p:sp>
      <p:sp>
        <p:nvSpPr>
          <p:cNvPr id="8" name="Segnaposto data 7"/>
          <p:cNvSpPr>
            <a:spLocks noGrp="1"/>
          </p:cNvSpPr>
          <p:nvPr>
            <p:ph type="dt" sz="half" idx="10"/>
          </p:nvPr>
        </p:nvSpPr>
        <p:spPr>
          <a:xfrm>
            <a:off x="5562600" y="6509004"/>
            <a:ext cx="3002280" cy="274320"/>
          </a:xfrm>
        </p:spPr>
        <p:txBody>
          <a:bodyPr vert="horz" rtlCol="0"/>
          <a:lstStyle>
            <a:extLst/>
          </a:lstStyle>
          <a:p>
            <a:fld id="{4B6055F8-1D02-4417-9241-55C834FD9970}" type="datetimeFigureOut">
              <a:rPr lang="it-IT" smtClean="0"/>
              <a:pPr/>
              <a:t>21/02/2020</a:t>
            </a:fld>
            <a:endParaRPr lang="it-IT"/>
          </a:p>
        </p:txBody>
      </p:sp>
      <p:sp>
        <p:nvSpPr>
          <p:cNvPr id="9" name="Segnaposto numero diapositiva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007B441-5312-499D-93C3-6E37886527FA}" type="slidenum">
              <a:rPr lang="it-IT" smtClean="0"/>
              <a:pPr/>
              <a:t>‹N›</a:t>
            </a:fld>
            <a:endParaRPr lang="it-IT"/>
          </a:p>
        </p:txBody>
      </p:sp>
      <p:sp>
        <p:nvSpPr>
          <p:cNvPr id="10" name="Segnaposto piè di pagina 9"/>
          <p:cNvSpPr>
            <a:spLocks noGrp="1"/>
          </p:cNvSpPr>
          <p:nvPr>
            <p:ph type="ftr" sz="quarter" idx="12"/>
          </p:nvPr>
        </p:nvSpPr>
        <p:spPr>
          <a:xfrm>
            <a:off x="1600200" y="6509004"/>
            <a:ext cx="3907464" cy="274320"/>
          </a:xfrm>
        </p:spPr>
        <p:txBody>
          <a:bodyPr vert="horz" rtlCol="0"/>
          <a:lstStyle>
            <a:extLst/>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tonda angolo diagonale rettangolo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Segnaposto piè di pagina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it-IT"/>
          </a:p>
        </p:txBody>
      </p:sp>
      <p:sp>
        <p:nvSpPr>
          <p:cNvPr id="14" name="Segnaposto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4B6055F8-1D02-4417-9241-55C834FD9970}" type="datetimeFigureOut">
              <a:rPr lang="it-IT" smtClean="0"/>
              <a:pPr/>
              <a:t>21/02/2020</a:t>
            </a:fld>
            <a:endParaRPr lang="it-IT"/>
          </a:p>
        </p:txBody>
      </p:sp>
      <p:sp>
        <p:nvSpPr>
          <p:cNvPr id="23" name="Segnaposto numero diapositiva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007B441-5312-499D-93C3-6E37886527FA}" type="slidenum">
              <a:rPr lang="it-IT" smtClean="0"/>
              <a:pPr/>
              <a:t>‹N›</a:t>
            </a:fld>
            <a:endParaRPr lang="it-IT"/>
          </a:p>
        </p:txBody>
      </p:sp>
      <p:sp>
        <p:nvSpPr>
          <p:cNvPr id="22" name="Segnaposto tito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alessandro-ricci.it/la-scuola-come-luogo-educativ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solidFill>
                  <a:srgbClr val="FF0000"/>
                </a:solidFill>
              </a:rPr>
              <a:t>Corso di Tirocinio formativo attivo di IRC</a:t>
            </a:r>
            <a:endParaRPr lang="it-IT" dirty="0">
              <a:solidFill>
                <a:srgbClr val="FF0000"/>
              </a:solidFill>
            </a:endParaRPr>
          </a:p>
        </p:txBody>
      </p:sp>
      <p:sp>
        <p:nvSpPr>
          <p:cNvPr id="3" name="Segnaposto contenuto 2"/>
          <p:cNvSpPr>
            <a:spLocks noGrp="1"/>
          </p:cNvSpPr>
          <p:nvPr>
            <p:ph idx="1"/>
          </p:nvPr>
        </p:nvSpPr>
        <p:spPr>
          <a:xfrm>
            <a:off x="457200" y="1646236"/>
            <a:ext cx="8291264" cy="4807099"/>
          </a:xfrm>
        </p:spPr>
        <p:txBody>
          <a:bodyPr>
            <a:normAutofit/>
          </a:bodyPr>
          <a:lstStyle/>
          <a:p>
            <a:pPr>
              <a:buNone/>
            </a:pPr>
            <a:r>
              <a:rPr lang="it-IT" sz="6600" dirty="0" smtClean="0">
                <a:solidFill>
                  <a:srgbClr val="FFC000"/>
                </a:solidFill>
              </a:rPr>
              <a:t>Il progetto educativo alla base dell’IRC</a:t>
            </a:r>
          </a:p>
          <a:p>
            <a:pPr>
              <a:buNone/>
            </a:pPr>
            <a:endParaRPr lang="it-IT" sz="6600" dirty="0" smtClean="0">
              <a:solidFill>
                <a:srgbClr val="FFC000"/>
              </a:solidFill>
            </a:endParaRPr>
          </a:p>
          <a:p>
            <a:pPr>
              <a:buNone/>
            </a:pPr>
            <a:r>
              <a:rPr lang="it-IT" sz="3600" dirty="0" smtClean="0">
                <a:solidFill>
                  <a:srgbClr val="FFC000"/>
                </a:solidFill>
              </a:rPr>
              <a:t>ISSRM “San Michele Arcangelo”</a:t>
            </a:r>
          </a:p>
          <a:p>
            <a:pPr>
              <a:buNone/>
            </a:pPr>
            <a:endParaRPr lang="it-IT" sz="3600" dirty="0" smtClean="0">
              <a:solidFill>
                <a:srgbClr val="FFC000"/>
              </a:solidFill>
            </a:endParaRPr>
          </a:p>
          <a:p>
            <a:pPr>
              <a:buNone/>
            </a:pPr>
            <a:r>
              <a:rPr lang="it-IT" sz="3600" dirty="0" smtClean="0">
                <a:solidFill>
                  <a:srgbClr val="FFC000"/>
                </a:solidFill>
              </a:rPr>
              <a:t>Prof. Pasquale Infante</a:t>
            </a:r>
            <a:endParaRPr lang="it-IT" sz="3600" dirty="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esigenze</a:t>
            </a:r>
            <a:endParaRPr lang="it-IT" dirty="0"/>
          </a:p>
        </p:txBody>
      </p:sp>
      <p:sp>
        <p:nvSpPr>
          <p:cNvPr id="3" name="Segnaposto contenuto 2"/>
          <p:cNvSpPr>
            <a:spLocks noGrp="1"/>
          </p:cNvSpPr>
          <p:nvPr>
            <p:ph idx="1"/>
          </p:nvPr>
        </p:nvSpPr>
        <p:spPr/>
        <p:txBody>
          <a:bodyPr>
            <a:normAutofit/>
          </a:bodyPr>
          <a:lstStyle/>
          <a:p>
            <a:pPr algn="just">
              <a:buNone/>
            </a:pPr>
            <a:r>
              <a:rPr lang="it-IT" sz="3600" b="1" dirty="0" smtClean="0"/>
              <a:t>Ogni vero educatore sa che per educare deve donare qualcosa di se stesso e che soltanto così può aiutare i suoi allievi a superare gli egoismi e a diventare a loro volta capaci di autentico amore.</a:t>
            </a:r>
            <a:endParaRPr lang="it-IT" sz="36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esigenze</a:t>
            </a:r>
            <a:endParaRPr lang="it-IT" dirty="0"/>
          </a:p>
        </p:txBody>
      </p:sp>
      <p:sp>
        <p:nvSpPr>
          <p:cNvPr id="3" name="Segnaposto contenuto 2"/>
          <p:cNvSpPr>
            <a:spLocks noGrp="1"/>
          </p:cNvSpPr>
          <p:nvPr>
            <p:ph idx="1"/>
          </p:nvPr>
        </p:nvSpPr>
        <p:spPr/>
        <p:txBody>
          <a:bodyPr>
            <a:normAutofit fontScale="92500" lnSpcReduction="10000"/>
          </a:bodyPr>
          <a:lstStyle/>
          <a:p>
            <a:pPr algn="just">
              <a:buNone/>
            </a:pPr>
            <a:r>
              <a:rPr lang="it-IT" b="1" dirty="0" smtClean="0"/>
              <a:t>   Già in un piccolo bambino c'è inoltre un grande desiderio di </a:t>
            </a:r>
            <a:r>
              <a:rPr lang="it-IT" b="1" dirty="0" smtClean="0">
                <a:solidFill>
                  <a:srgbClr val="FF0000"/>
                </a:solidFill>
              </a:rPr>
              <a:t>sapere</a:t>
            </a:r>
            <a:r>
              <a:rPr lang="it-IT" b="1" dirty="0" smtClean="0"/>
              <a:t> e di </a:t>
            </a:r>
            <a:r>
              <a:rPr lang="it-IT" b="1" dirty="0" smtClean="0">
                <a:solidFill>
                  <a:srgbClr val="FF0000"/>
                </a:solidFill>
              </a:rPr>
              <a:t>capire</a:t>
            </a:r>
            <a:r>
              <a:rPr lang="it-IT" b="1" dirty="0" smtClean="0"/>
              <a:t>, che si manifesta nelle sue continue domande e richieste di spiegazioni. Sarebbe dunque una ben povera educazione quella che si limitasse a dare delle nozioni e delle informazioni, ma lasciasse da parte la grande domanda riguardo alla </a:t>
            </a:r>
            <a:r>
              <a:rPr lang="it-IT" b="1" dirty="0" smtClean="0">
                <a:solidFill>
                  <a:srgbClr val="FF0000"/>
                </a:solidFill>
              </a:rPr>
              <a:t>verità</a:t>
            </a:r>
            <a:r>
              <a:rPr lang="it-IT" b="1" dirty="0" smtClean="0"/>
              <a:t>, soprattutto a quella verità che può essere di guida nella vita.</a:t>
            </a:r>
            <a:endParaRPr lang="it-IT"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esigenze</a:t>
            </a:r>
            <a:endParaRPr lang="it-IT" dirty="0"/>
          </a:p>
        </p:txBody>
      </p:sp>
      <p:sp>
        <p:nvSpPr>
          <p:cNvPr id="3" name="Segnaposto contenuto 2"/>
          <p:cNvSpPr>
            <a:spLocks noGrp="1"/>
          </p:cNvSpPr>
          <p:nvPr>
            <p:ph idx="1"/>
          </p:nvPr>
        </p:nvSpPr>
        <p:spPr/>
        <p:txBody>
          <a:bodyPr/>
          <a:lstStyle/>
          <a:p>
            <a:endParaRPr lang="it-IT" b="1" dirty="0" smtClean="0"/>
          </a:p>
          <a:p>
            <a:pPr algn="just">
              <a:buNone/>
            </a:pPr>
            <a:r>
              <a:rPr lang="it-IT" b="1" dirty="0" smtClean="0"/>
              <a:t>   Trovare un giusto </a:t>
            </a:r>
            <a:r>
              <a:rPr lang="it-IT" b="1" dirty="0" smtClean="0">
                <a:solidFill>
                  <a:srgbClr val="FF0000"/>
                </a:solidFill>
              </a:rPr>
              <a:t>equilibrio</a:t>
            </a:r>
            <a:r>
              <a:rPr lang="it-IT" b="1" dirty="0" smtClean="0"/>
              <a:t> tra la libertà e la disciplina. Senza regole di comportamento e di vita, fatte valere giorno per giorno anche nelle piccole cose, non si forma il carattere e non si viene preparati ad affrontare le prove che non mancheranno in futuro.</a:t>
            </a:r>
            <a:endParaRPr lang="it-IT"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Francesco</a:t>
            </a:r>
            <a:endParaRPr lang="it-IT" dirty="0"/>
          </a:p>
        </p:txBody>
      </p:sp>
      <p:sp>
        <p:nvSpPr>
          <p:cNvPr id="3" name="Segnaposto contenuto 2"/>
          <p:cNvSpPr>
            <a:spLocks noGrp="1"/>
          </p:cNvSpPr>
          <p:nvPr>
            <p:ph idx="1"/>
          </p:nvPr>
        </p:nvSpPr>
        <p:spPr>
          <a:xfrm>
            <a:off x="251520" y="1700808"/>
            <a:ext cx="8640960" cy="4824536"/>
          </a:xfrm>
        </p:spPr>
        <p:txBody>
          <a:bodyPr>
            <a:normAutofit fontScale="85000" lnSpcReduction="20000"/>
          </a:bodyPr>
          <a:lstStyle/>
          <a:p>
            <a:pPr algn="just">
              <a:buNone/>
            </a:pPr>
            <a:r>
              <a:rPr lang="it-IT" sz="3300" dirty="0" smtClean="0"/>
              <a:t>Oggi, si è arrivati ad affermare che la nostra sarebbe una “società senza padri”. In altri termini, in particolare nella cultura occidentale, la figura del padre sarebbe simbolicamente assente, svanita, rimossa. In un primo momento, la cosa è stata percepita come una liberazione: </a:t>
            </a:r>
            <a:r>
              <a:rPr lang="it-IT" sz="3300" dirty="0" err="1" smtClean="0"/>
              <a:t>liberazione</a:t>
            </a:r>
            <a:r>
              <a:rPr lang="it-IT" sz="3300" dirty="0" smtClean="0"/>
              <a:t> dal padre-padrone, dal padre come rappresentante della legge che si impone dall’esterno, dal padre come censore della felicità dei figli e ostacolo all’emancipazione e all’autonomia dei giovani.</a:t>
            </a:r>
            <a:r>
              <a:rPr lang="it-IT" dirty="0" smtClean="0"/>
              <a:t> </a:t>
            </a:r>
          </a:p>
          <a:p>
            <a:endParaRPr lang="it-IT" dirty="0" smtClean="0"/>
          </a:p>
          <a:p>
            <a:pPr>
              <a:buNone/>
            </a:pPr>
            <a:r>
              <a:rPr lang="it-IT" i="1" dirty="0" smtClean="0">
                <a:solidFill>
                  <a:srgbClr val="FF0000"/>
                </a:solidFill>
              </a:rPr>
              <a:t>Catechesi del 28 gennaio 2015</a:t>
            </a:r>
            <a:endParaRPr lang="it-IT" i="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Francesco</a:t>
            </a:r>
            <a:endParaRPr lang="it-IT" dirty="0"/>
          </a:p>
        </p:txBody>
      </p:sp>
      <p:sp>
        <p:nvSpPr>
          <p:cNvPr id="3" name="Segnaposto contenuto 2"/>
          <p:cNvSpPr>
            <a:spLocks noGrp="1"/>
          </p:cNvSpPr>
          <p:nvPr>
            <p:ph idx="1"/>
          </p:nvPr>
        </p:nvSpPr>
        <p:spPr>
          <a:xfrm>
            <a:off x="457200" y="1646236"/>
            <a:ext cx="8435280" cy="4879107"/>
          </a:xfrm>
        </p:spPr>
        <p:txBody>
          <a:bodyPr>
            <a:normAutofit/>
          </a:bodyPr>
          <a:lstStyle/>
          <a:p>
            <a:pPr>
              <a:buNone/>
            </a:pPr>
            <a:r>
              <a:rPr lang="it-IT" sz="2800" dirty="0" smtClean="0"/>
              <a:t>Però come spesso avviene, si passa da un</a:t>
            </a:r>
          </a:p>
          <a:p>
            <a:pPr>
              <a:buNone/>
            </a:pPr>
            <a:r>
              <a:rPr lang="it-IT" sz="2800" dirty="0" smtClean="0"/>
              <a:t>estremo all’altro. Il problema dei nostri giorni</a:t>
            </a:r>
          </a:p>
          <a:p>
            <a:pPr>
              <a:buNone/>
            </a:pPr>
            <a:r>
              <a:rPr lang="it-IT" sz="2800" dirty="0" smtClean="0"/>
              <a:t>non sembra essere più tanto la presenza</a:t>
            </a:r>
          </a:p>
          <a:p>
            <a:pPr>
              <a:buNone/>
            </a:pPr>
            <a:r>
              <a:rPr lang="it-IT" sz="2800" dirty="0" smtClean="0"/>
              <a:t>invadente dei padri, quanto piuttosto la loro</a:t>
            </a:r>
          </a:p>
          <a:p>
            <a:pPr>
              <a:buNone/>
            </a:pPr>
            <a:r>
              <a:rPr lang="it-IT" sz="2800" dirty="0" smtClean="0"/>
              <a:t>assenza, la loro latitanza. I padri sono talora così</a:t>
            </a:r>
          </a:p>
          <a:p>
            <a:pPr>
              <a:buNone/>
            </a:pPr>
            <a:r>
              <a:rPr lang="it-IT" sz="2800" dirty="0" smtClean="0"/>
              <a:t>concentrati su se stessi e sul proprio lavoro e alle</a:t>
            </a:r>
          </a:p>
          <a:p>
            <a:pPr>
              <a:buNone/>
            </a:pPr>
            <a:r>
              <a:rPr lang="it-IT" sz="2800" dirty="0" smtClean="0"/>
              <a:t>volte sulle proprie realizzazioni individuali, da</a:t>
            </a:r>
          </a:p>
          <a:p>
            <a:pPr>
              <a:buNone/>
            </a:pPr>
            <a:r>
              <a:rPr lang="it-IT" sz="2800" dirty="0" smtClean="0"/>
              <a:t>dimenticare anche la famiglia. E lasciano soli i</a:t>
            </a:r>
          </a:p>
          <a:p>
            <a:pPr>
              <a:buNone/>
            </a:pPr>
            <a:r>
              <a:rPr lang="it-IT" sz="2800" dirty="0" smtClean="0"/>
              <a:t>piccoli e i giovani.</a:t>
            </a:r>
          </a:p>
          <a:p>
            <a:pPr>
              <a:buNone/>
            </a:pPr>
            <a:endParaRPr lang="it-IT" sz="2800" dirty="0" smtClean="0"/>
          </a:p>
          <a:p>
            <a:pPr>
              <a:buNone/>
            </a:pPr>
            <a:r>
              <a:rPr lang="it-IT" sz="2800" i="1" dirty="0" smtClean="0">
                <a:solidFill>
                  <a:srgbClr val="FF0000"/>
                </a:solidFill>
              </a:rPr>
              <a:t>Catechesi del 28 gennaio 2015</a:t>
            </a:r>
          </a:p>
          <a:p>
            <a:pPr>
              <a:buNone/>
            </a:pPr>
            <a:endParaRPr lang="it-IT"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Francesco</a:t>
            </a:r>
            <a:endParaRPr lang="it-IT" dirty="0"/>
          </a:p>
        </p:txBody>
      </p:sp>
      <p:sp>
        <p:nvSpPr>
          <p:cNvPr id="3" name="Segnaposto contenuto 2"/>
          <p:cNvSpPr>
            <a:spLocks noGrp="1"/>
          </p:cNvSpPr>
          <p:nvPr>
            <p:ph idx="1"/>
          </p:nvPr>
        </p:nvSpPr>
        <p:spPr>
          <a:xfrm>
            <a:off x="323528" y="1646236"/>
            <a:ext cx="8363272" cy="4879107"/>
          </a:xfrm>
        </p:spPr>
        <p:txBody>
          <a:bodyPr>
            <a:normAutofit fontScale="25000" lnSpcReduction="20000"/>
          </a:bodyPr>
          <a:lstStyle/>
          <a:p>
            <a:pPr algn="just">
              <a:buNone/>
            </a:pPr>
            <a:r>
              <a:rPr lang="it-IT" sz="11200" dirty="0" smtClean="0"/>
              <a:t>A volte sembra che i papà non sappiano bene</a:t>
            </a:r>
          </a:p>
          <a:p>
            <a:pPr algn="just">
              <a:buNone/>
            </a:pPr>
            <a:r>
              <a:rPr lang="it-IT" sz="11200" dirty="0" smtClean="0"/>
              <a:t>quale posto occupare in famiglia e come</a:t>
            </a:r>
          </a:p>
          <a:p>
            <a:pPr algn="just">
              <a:buNone/>
            </a:pPr>
            <a:r>
              <a:rPr lang="it-IT" sz="11200" dirty="0" smtClean="0"/>
              <a:t>educare i figli. </a:t>
            </a:r>
          </a:p>
          <a:p>
            <a:pPr algn="just">
              <a:buNone/>
            </a:pPr>
            <a:r>
              <a:rPr lang="it-IT" sz="11200" dirty="0" smtClean="0"/>
              <a:t>E allora, nel dubbio, si astengono, si ritirano e</a:t>
            </a:r>
          </a:p>
          <a:p>
            <a:pPr algn="just">
              <a:buNone/>
            </a:pPr>
            <a:r>
              <a:rPr lang="it-IT" sz="11200" dirty="0" smtClean="0"/>
              <a:t>trascurano le loro responsabilità, magari</a:t>
            </a:r>
          </a:p>
          <a:p>
            <a:pPr algn="just">
              <a:buNone/>
            </a:pPr>
            <a:r>
              <a:rPr lang="it-IT" sz="11200" dirty="0" smtClean="0"/>
              <a:t>rifugiandosi in un improbabile rapporto “alla</a:t>
            </a:r>
          </a:p>
          <a:p>
            <a:pPr algn="just">
              <a:buNone/>
            </a:pPr>
            <a:r>
              <a:rPr lang="it-IT" sz="11200" dirty="0" smtClean="0"/>
              <a:t>pari” con i figli. </a:t>
            </a:r>
          </a:p>
          <a:p>
            <a:pPr algn="just">
              <a:buNone/>
            </a:pPr>
            <a:r>
              <a:rPr lang="it-IT" sz="11200" dirty="0" smtClean="0"/>
              <a:t>E’ vero che tu devi essere “compagno” di tuo</a:t>
            </a:r>
          </a:p>
          <a:p>
            <a:pPr algn="just">
              <a:buNone/>
            </a:pPr>
            <a:r>
              <a:rPr lang="it-IT" sz="11200" dirty="0" smtClean="0"/>
              <a:t>figlio, ma senza dimenticare che tu sei il padre! </a:t>
            </a:r>
          </a:p>
          <a:p>
            <a:pPr algn="just">
              <a:buNone/>
            </a:pPr>
            <a:r>
              <a:rPr lang="it-IT" sz="11200" dirty="0" smtClean="0"/>
              <a:t>Se tu ti comporti soltanto come un compagno alla</a:t>
            </a:r>
          </a:p>
          <a:p>
            <a:pPr algn="just">
              <a:buNone/>
            </a:pPr>
            <a:r>
              <a:rPr lang="it-IT" sz="11200" dirty="0" smtClean="0"/>
              <a:t>pari del figlio, questo non farà bene al ragazzo.</a:t>
            </a:r>
          </a:p>
          <a:p>
            <a:pPr>
              <a:buNone/>
            </a:pPr>
            <a:endParaRPr lang="it-IT" sz="8000" i="1" dirty="0" smtClean="0"/>
          </a:p>
          <a:p>
            <a:pPr>
              <a:buNone/>
            </a:pPr>
            <a:endParaRPr lang="it-IT" sz="8000" i="1" dirty="0" smtClean="0"/>
          </a:p>
          <a:p>
            <a:pPr>
              <a:buNone/>
            </a:pPr>
            <a:r>
              <a:rPr lang="it-IT" sz="11200" i="1" dirty="0" smtClean="0">
                <a:solidFill>
                  <a:srgbClr val="FF0000"/>
                </a:solidFill>
              </a:rPr>
              <a:t>Catechesi del 28 gennaio 2015</a:t>
            </a:r>
          </a:p>
          <a:p>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Francesco</a:t>
            </a:r>
            <a:endParaRPr lang="it-IT" dirty="0"/>
          </a:p>
        </p:txBody>
      </p:sp>
      <p:sp>
        <p:nvSpPr>
          <p:cNvPr id="3" name="Segnaposto contenuto 2"/>
          <p:cNvSpPr>
            <a:spLocks noGrp="1"/>
          </p:cNvSpPr>
          <p:nvPr>
            <p:ph idx="1"/>
          </p:nvPr>
        </p:nvSpPr>
        <p:spPr>
          <a:xfrm>
            <a:off x="0" y="1484784"/>
            <a:ext cx="8759824" cy="5373216"/>
          </a:xfrm>
        </p:spPr>
        <p:txBody>
          <a:bodyPr>
            <a:normAutofit fontScale="47500" lnSpcReduction="20000"/>
          </a:bodyPr>
          <a:lstStyle/>
          <a:p>
            <a:pPr>
              <a:buNone/>
            </a:pPr>
            <a:r>
              <a:rPr lang="it-IT" dirty="0" smtClean="0"/>
              <a:t> </a:t>
            </a:r>
          </a:p>
          <a:p>
            <a:pPr>
              <a:buNone/>
            </a:pPr>
            <a:endParaRPr lang="it-IT" sz="4500" dirty="0" smtClean="0"/>
          </a:p>
          <a:p>
            <a:pPr algn="just">
              <a:buNone/>
            </a:pPr>
            <a:r>
              <a:rPr lang="it-IT" sz="6700" dirty="0" smtClean="0"/>
              <a:t>   Le devianze dei bambini e degli adolescenti si possono in buona parte ricondurre a questa mancanza, alla carenza di esempi e di </a:t>
            </a:r>
            <a:r>
              <a:rPr lang="it-IT" sz="6700" dirty="0" smtClean="0">
                <a:solidFill>
                  <a:srgbClr val="FF0000"/>
                </a:solidFill>
              </a:rPr>
              <a:t>guide autorevoli </a:t>
            </a:r>
            <a:r>
              <a:rPr lang="it-IT" sz="6700" dirty="0" smtClean="0"/>
              <a:t>nella loro vita di ogni giorno, alla carenza di vicinanza, alla carenza di amore da parte dei padri. E’ più profondo di quel che pensiamo il senso di </a:t>
            </a:r>
            <a:r>
              <a:rPr lang="it-IT" sz="6700" dirty="0" err="1" smtClean="0"/>
              <a:t>orfanezza</a:t>
            </a:r>
            <a:r>
              <a:rPr lang="it-IT" sz="6700" dirty="0" smtClean="0"/>
              <a:t> che vivono tanti giovani.</a:t>
            </a:r>
            <a:endParaRPr lang="it-IT" sz="6700" i="1" dirty="0" smtClean="0"/>
          </a:p>
          <a:p>
            <a:pPr>
              <a:buNone/>
            </a:pPr>
            <a:endParaRPr lang="it-IT" i="1" dirty="0" smtClean="0"/>
          </a:p>
          <a:p>
            <a:pPr>
              <a:buNone/>
            </a:pPr>
            <a:endParaRPr lang="it-IT" sz="4000" i="1" dirty="0" smtClean="0"/>
          </a:p>
          <a:p>
            <a:pPr>
              <a:buNone/>
            </a:pPr>
            <a:r>
              <a:rPr lang="it-IT" sz="5900" i="1" dirty="0" smtClean="0">
                <a:solidFill>
                  <a:srgbClr val="FF0000"/>
                </a:solidFill>
              </a:rPr>
              <a:t>     Catechesi del 28 gennaio 2015</a:t>
            </a:r>
          </a:p>
          <a:p>
            <a:endParaRPr lang="it-IT"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solidFill>
                  <a:schemeClr val="accent4">
                    <a:lumMod val="60000"/>
                    <a:lumOff val="40000"/>
                  </a:schemeClr>
                </a:solidFill>
              </a:rPr>
              <a:t>O. P. 2010 – 2020 n°12</a:t>
            </a:r>
            <a:endParaRPr lang="it-IT" dirty="0">
              <a:solidFill>
                <a:schemeClr val="accent4">
                  <a:lumMod val="60000"/>
                  <a:lumOff val="40000"/>
                </a:schemeClr>
              </a:solidFill>
            </a:endParaRPr>
          </a:p>
        </p:txBody>
      </p:sp>
      <p:sp>
        <p:nvSpPr>
          <p:cNvPr id="3" name="Segnaposto contenuto 2"/>
          <p:cNvSpPr>
            <a:spLocks noGrp="1"/>
          </p:cNvSpPr>
          <p:nvPr>
            <p:ph idx="1"/>
          </p:nvPr>
        </p:nvSpPr>
        <p:spPr>
          <a:xfrm>
            <a:off x="251520" y="1646237"/>
            <a:ext cx="8892480" cy="4526280"/>
          </a:xfrm>
        </p:spPr>
        <p:txBody>
          <a:bodyPr>
            <a:normAutofit fontScale="92500"/>
          </a:bodyPr>
          <a:lstStyle/>
          <a:p>
            <a:pPr>
              <a:buNone/>
            </a:pPr>
            <a:r>
              <a:rPr lang="it-IT" dirty="0" smtClean="0">
                <a:solidFill>
                  <a:schemeClr val="accent5">
                    <a:lumMod val="20000"/>
                    <a:lumOff val="80000"/>
                  </a:schemeClr>
                </a:solidFill>
                <a:latin typeface="Arial Rounded MT Bold" pitchFamily="34" charset="0"/>
              </a:rPr>
              <a:t>L’educazione è strutturalmente legata ai</a:t>
            </a:r>
          </a:p>
          <a:p>
            <a:pPr>
              <a:buNone/>
            </a:pPr>
            <a:r>
              <a:rPr lang="it-IT" i="1" dirty="0" smtClean="0">
                <a:solidFill>
                  <a:schemeClr val="accent5">
                    <a:lumMod val="20000"/>
                    <a:lumOff val="80000"/>
                  </a:schemeClr>
                </a:solidFill>
                <a:latin typeface="Arial Rounded MT Bold" pitchFamily="34" charset="0"/>
              </a:rPr>
              <a:t>rapporti tra le generazioni, anzitutto all’interno </a:t>
            </a:r>
            <a:r>
              <a:rPr lang="it-IT" dirty="0" smtClean="0">
                <a:solidFill>
                  <a:schemeClr val="accent5">
                    <a:lumMod val="20000"/>
                    <a:lumOff val="80000"/>
                  </a:schemeClr>
                </a:solidFill>
                <a:latin typeface="Arial Rounded MT Bold" pitchFamily="34" charset="0"/>
              </a:rPr>
              <a:t>della famiglia, quindi nelle relazioni sociali.</a:t>
            </a:r>
          </a:p>
          <a:p>
            <a:pPr>
              <a:buNone/>
            </a:pPr>
            <a:r>
              <a:rPr lang="it-IT" dirty="0" smtClean="0">
                <a:solidFill>
                  <a:schemeClr val="accent5">
                    <a:lumMod val="20000"/>
                    <a:lumOff val="80000"/>
                  </a:schemeClr>
                </a:solidFill>
                <a:latin typeface="Arial Rounded MT Bold" pitchFamily="34" charset="0"/>
              </a:rPr>
              <a:t>Molte delle difficoltà sperimentate oggi</a:t>
            </a:r>
          </a:p>
          <a:p>
            <a:pPr>
              <a:buNone/>
            </a:pPr>
            <a:r>
              <a:rPr lang="it-IT" dirty="0" smtClean="0">
                <a:solidFill>
                  <a:schemeClr val="accent5">
                    <a:lumMod val="20000"/>
                    <a:lumOff val="80000"/>
                  </a:schemeClr>
                </a:solidFill>
                <a:latin typeface="Arial Rounded MT Bold" pitchFamily="34" charset="0"/>
              </a:rPr>
              <a:t>nell’ambito educativo sono riconducibili al </a:t>
            </a:r>
          </a:p>
          <a:p>
            <a:pPr>
              <a:buNone/>
            </a:pPr>
            <a:r>
              <a:rPr lang="it-IT" dirty="0" smtClean="0">
                <a:solidFill>
                  <a:schemeClr val="accent5">
                    <a:lumMod val="20000"/>
                    <a:lumOff val="80000"/>
                  </a:schemeClr>
                </a:solidFill>
                <a:latin typeface="Arial Rounded MT Bold" pitchFamily="34" charset="0"/>
              </a:rPr>
              <a:t>fatto che le diverse generazioni vivono spesso</a:t>
            </a:r>
          </a:p>
          <a:p>
            <a:pPr>
              <a:buNone/>
            </a:pPr>
            <a:r>
              <a:rPr lang="it-IT" dirty="0" smtClean="0">
                <a:solidFill>
                  <a:schemeClr val="accent5">
                    <a:lumMod val="20000"/>
                    <a:lumOff val="80000"/>
                  </a:schemeClr>
                </a:solidFill>
                <a:latin typeface="Arial Rounded MT Bold" pitchFamily="34" charset="0"/>
              </a:rPr>
              <a:t>in  </a:t>
            </a:r>
            <a:r>
              <a:rPr lang="it-IT" dirty="0" smtClean="0">
                <a:solidFill>
                  <a:srgbClr val="FF0000"/>
                </a:solidFill>
                <a:latin typeface="Arial Rounded MT Bold" pitchFamily="34" charset="0"/>
              </a:rPr>
              <a:t>mondi separati ed estranei</a:t>
            </a:r>
            <a:r>
              <a:rPr lang="it-IT" dirty="0" smtClean="0">
                <a:solidFill>
                  <a:schemeClr val="accent5">
                    <a:lumMod val="20000"/>
                    <a:lumOff val="80000"/>
                  </a:schemeClr>
                </a:solidFill>
                <a:latin typeface="Arial Rounded MT Bold" pitchFamily="34" charset="0"/>
              </a:rPr>
              <a:t>. </a:t>
            </a:r>
          </a:p>
          <a:p>
            <a:pPr>
              <a:buNone/>
            </a:pPr>
            <a:r>
              <a:rPr lang="it-IT" dirty="0" smtClean="0">
                <a:solidFill>
                  <a:schemeClr val="accent5">
                    <a:lumMod val="20000"/>
                    <a:lumOff val="80000"/>
                  </a:schemeClr>
                </a:solidFill>
                <a:latin typeface="Arial Rounded MT Bold" pitchFamily="34" charset="0"/>
              </a:rPr>
              <a:t>Il dialogo richiede invece una significativa</a:t>
            </a:r>
          </a:p>
          <a:p>
            <a:pPr>
              <a:buNone/>
            </a:pPr>
            <a:r>
              <a:rPr lang="it-IT" dirty="0" smtClean="0">
                <a:solidFill>
                  <a:schemeClr val="accent5">
                    <a:lumMod val="20000"/>
                    <a:lumOff val="80000"/>
                  </a:schemeClr>
                </a:solidFill>
                <a:latin typeface="Arial Rounded MT Bold" pitchFamily="34" charset="0"/>
              </a:rPr>
              <a:t>presenza reciproca e la disponibilità di tempo.</a:t>
            </a:r>
          </a:p>
          <a:p>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8229600" cy="1143000"/>
          </a:xfrm>
        </p:spPr>
        <p:txBody>
          <a:bodyPr/>
          <a:lstStyle/>
          <a:p>
            <a:pPr algn="l"/>
            <a:r>
              <a:rPr lang="it-IT" dirty="0" smtClean="0">
                <a:solidFill>
                  <a:schemeClr val="accent4">
                    <a:lumMod val="60000"/>
                    <a:lumOff val="40000"/>
                  </a:schemeClr>
                </a:solidFill>
              </a:rPr>
              <a:t>O. P. 2010 – 2020 n°46</a:t>
            </a:r>
            <a:endParaRPr lang="it-IT" dirty="0"/>
          </a:p>
        </p:txBody>
      </p:sp>
      <p:sp>
        <p:nvSpPr>
          <p:cNvPr id="3" name="Segnaposto contenuto 2"/>
          <p:cNvSpPr>
            <a:spLocks noGrp="1"/>
          </p:cNvSpPr>
          <p:nvPr>
            <p:ph idx="1"/>
          </p:nvPr>
        </p:nvSpPr>
        <p:spPr/>
        <p:txBody>
          <a:bodyPr/>
          <a:lstStyle/>
          <a:p>
            <a:pPr>
              <a:buNone/>
            </a:pPr>
            <a:r>
              <a:rPr lang="it-IT" dirty="0" smtClean="0"/>
              <a:t>   </a:t>
            </a:r>
            <a:r>
              <a:rPr lang="it-IT" sz="3600" dirty="0" smtClean="0"/>
              <a:t>La forte domanda di conoscenze e di capacità professionali e i rapidi cambiamenti economici e produttivi inducono spesso a promuovere un sistema efficiente più nel dare istruzioni sul “come fare” che sul senso delle scelte di vita e sul “chi essere”.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Ricci</a:t>
            </a:r>
            <a:endParaRPr lang="it-IT" dirty="0"/>
          </a:p>
        </p:txBody>
      </p:sp>
      <p:sp>
        <p:nvSpPr>
          <p:cNvPr id="3" name="Segnaposto contenuto 2"/>
          <p:cNvSpPr>
            <a:spLocks noGrp="1"/>
          </p:cNvSpPr>
          <p:nvPr>
            <p:ph idx="1"/>
          </p:nvPr>
        </p:nvSpPr>
        <p:spPr>
          <a:xfrm>
            <a:off x="179512" y="1412776"/>
            <a:ext cx="8964488" cy="5211763"/>
          </a:xfrm>
        </p:spPr>
        <p:txBody>
          <a:bodyPr>
            <a:normAutofit lnSpcReduction="10000"/>
          </a:bodyPr>
          <a:lstStyle/>
          <a:p>
            <a:pPr>
              <a:buNone/>
            </a:pPr>
            <a:r>
              <a:rPr lang="it-IT" dirty="0" smtClean="0"/>
              <a:t>    Oggi la scuola deve affrontare una vera e propria sfida educativa. Una scuola che oggi intende assumere in pieno la sua funzione educativa è una scuola che ripensa complessivamente il suo progetto. </a:t>
            </a:r>
          </a:p>
          <a:p>
            <a:pPr>
              <a:buNone/>
            </a:pPr>
            <a:r>
              <a:rPr lang="it-IT" dirty="0" smtClean="0"/>
              <a:t>   Uno dei segnali della crisi dell’educazione nella scuola è nella scarsa disponibilità degli adulti a mettersi in gioco, a fare squadra per </a:t>
            </a:r>
            <a:r>
              <a:rPr lang="it-IT" dirty="0" smtClean="0">
                <a:solidFill>
                  <a:srgbClr val="FF0000"/>
                </a:solidFill>
              </a:rPr>
              <a:t>costruire un progetto educativo efficace e condiviso</a:t>
            </a:r>
            <a:r>
              <a:rPr lang="it-IT" dirty="0" smtClean="0"/>
              <a:t>.</a:t>
            </a:r>
          </a:p>
          <a:p>
            <a:endParaRPr lang="it-IT" sz="2200" dirty="0" smtClean="0"/>
          </a:p>
          <a:p>
            <a:pPr>
              <a:buNone/>
            </a:pPr>
            <a:r>
              <a:rPr lang="it-IT" sz="2200" dirty="0" smtClean="0"/>
              <a:t>http://</a:t>
            </a:r>
            <a:r>
              <a:rPr lang="it-IT" sz="2200" dirty="0" smtClean="0"/>
              <a:t>www.alessandro-ricci.it/</a:t>
            </a:r>
            <a:r>
              <a:rPr lang="it-IT" sz="2200" dirty="0" err="1" smtClean="0"/>
              <a:t>la-scuola-come-luogo-educativo</a:t>
            </a:r>
            <a:endParaRPr lang="it-IT" sz="2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476672"/>
            <a:ext cx="8229600" cy="799200"/>
          </a:xfrm>
        </p:spPr>
        <p:txBody>
          <a:bodyPr/>
          <a:lstStyle/>
          <a:p>
            <a:pPr algn="l"/>
            <a:r>
              <a:rPr lang="it-IT" dirty="0" err="1" smtClean="0"/>
              <a:t>Christus</a:t>
            </a:r>
            <a:r>
              <a:rPr lang="it-IT" dirty="0" smtClean="0"/>
              <a:t> </a:t>
            </a:r>
            <a:r>
              <a:rPr lang="it-IT" dirty="0" err="1" smtClean="0"/>
              <a:t>vivit</a:t>
            </a:r>
            <a:r>
              <a:rPr lang="it-IT" dirty="0" smtClean="0"/>
              <a:t> </a:t>
            </a:r>
            <a:r>
              <a:rPr lang="it-IT" sz="3200" dirty="0" smtClean="0"/>
              <a:t>n°108</a:t>
            </a:r>
            <a:endParaRPr lang="it-IT" sz="3200" dirty="0"/>
          </a:p>
        </p:txBody>
      </p:sp>
      <p:sp>
        <p:nvSpPr>
          <p:cNvPr id="3" name="Segnaposto contenuto 2"/>
          <p:cNvSpPr>
            <a:spLocks noGrp="1"/>
          </p:cNvSpPr>
          <p:nvPr>
            <p:ph idx="1"/>
          </p:nvPr>
        </p:nvSpPr>
        <p:spPr>
          <a:xfrm>
            <a:off x="457200" y="836712"/>
            <a:ext cx="8686800" cy="6192688"/>
          </a:xfrm>
        </p:spPr>
        <p:txBody>
          <a:bodyPr>
            <a:normAutofit fontScale="92500" lnSpcReduction="10000"/>
          </a:bodyPr>
          <a:lstStyle/>
          <a:p>
            <a:endParaRPr lang="it-IT" sz="2400" dirty="0" smtClean="0"/>
          </a:p>
          <a:p>
            <a:endParaRPr lang="it-IT" sz="2400" dirty="0" smtClean="0"/>
          </a:p>
          <a:p>
            <a:r>
              <a:rPr lang="it-IT" sz="2400" dirty="0" smtClean="0"/>
              <a:t>«</a:t>
            </a:r>
            <a:r>
              <a:rPr lang="it-IT" sz="2400" i="1" dirty="0" smtClean="0"/>
              <a:t>Se per recuperare ciò che ho recuperato</a:t>
            </a:r>
            <a:br>
              <a:rPr lang="it-IT" sz="2400" i="1" dirty="0" smtClean="0"/>
            </a:br>
            <a:r>
              <a:rPr lang="it-IT" sz="2400" i="1" dirty="0" smtClean="0"/>
              <a:t>ho dovuto perdere prima ciò che ho perso,</a:t>
            </a:r>
            <a:br>
              <a:rPr lang="it-IT" sz="2400" i="1" dirty="0" smtClean="0"/>
            </a:br>
            <a:r>
              <a:rPr lang="it-IT" sz="2400" i="1" dirty="0" smtClean="0"/>
              <a:t>se per ottenere ciò che ho ottenuto</a:t>
            </a:r>
            <a:br>
              <a:rPr lang="it-IT" sz="2400" i="1" dirty="0" smtClean="0"/>
            </a:br>
            <a:r>
              <a:rPr lang="it-IT" sz="2400" i="1" dirty="0" smtClean="0"/>
              <a:t>ho dovuto sopportare ciò che ho sopportato,</a:t>
            </a:r>
            <a:br>
              <a:rPr lang="it-IT" sz="2400" i="1" dirty="0" smtClean="0"/>
            </a:br>
            <a:r>
              <a:rPr lang="it-IT" sz="2400" i="1" dirty="0" smtClean="0"/>
              <a:t/>
            </a:r>
            <a:br>
              <a:rPr lang="it-IT" sz="2400" i="1" dirty="0" smtClean="0"/>
            </a:br>
            <a:r>
              <a:rPr lang="it-IT" sz="2400" i="1" dirty="0" smtClean="0"/>
              <a:t>se per essere adesso innamorato</a:t>
            </a:r>
            <a:br>
              <a:rPr lang="it-IT" sz="2400" i="1" dirty="0" smtClean="0"/>
            </a:br>
            <a:r>
              <a:rPr lang="it-IT" sz="2400" i="1" dirty="0" smtClean="0"/>
              <a:t>ho dovuto essere ferito,</a:t>
            </a:r>
            <a:br>
              <a:rPr lang="it-IT" sz="2400" i="1" dirty="0" smtClean="0"/>
            </a:br>
            <a:r>
              <a:rPr lang="it-IT" sz="2400" i="1" dirty="0" smtClean="0"/>
              <a:t>ritengo giusto aver sofferto ciò che ho sofferto,</a:t>
            </a:r>
            <a:br>
              <a:rPr lang="it-IT" sz="2400" i="1" dirty="0" smtClean="0"/>
            </a:br>
            <a:r>
              <a:rPr lang="it-IT" sz="2400" i="1" dirty="0" smtClean="0"/>
              <a:t>ritengo giusto aver pianto ciò che ho pianto.</a:t>
            </a:r>
            <a:br>
              <a:rPr lang="it-IT" sz="2400" i="1" dirty="0" smtClean="0"/>
            </a:br>
            <a:r>
              <a:rPr lang="it-IT" sz="2400" i="1" dirty="0" smtClean="0"/>
              <a:t/>
            </a:r>
            <a:br>
              <a:rPr lang="it-IT" sz="2400" i="1" dirty="0" smtClean="0"/>
            </a:br>
            <a:r>
              <a:rPr lang="it-IT" sz="2400" i="1" dirty="0" smtClean="0"/>
              <a:t>Perché dopotutto ho constatato</a:t>
            </a:r>
            <a:br>
              <a:rPr lang="it-IT" sz="2400" i="1" dirty="0" smtClean="0"/>
            </a:br>
            <a:r>
              <a:rPr lang="it-IT" sz="2400" i="1" dirty="0" smtClean="0"/>
              <a:t>che non si gode bene del goduto</a:t>
            </a:r>
            <a:br>
              <a:rPr lang="it-IT" sz="2400" i="1" dirty="0" smtClean="0"/>
            </a:br>
            <a:r>
              <a:rPr lang="it-IT" sz="2400" i="1" dirty="0" smtClean="0"/>
              <a:t>se non dopo averlo patito.</a:t>
            </a:r>
            <a:br>
              <a:rPr lang="it-IT" sz="2400" i="1" dirty="0" smtClean="0"/>
            </a:br>
            <a:r>
              <a:rPr lang="it-IT" sz="2400" i="1" dirty="0" smtClean="0"/>
              <a:t/>
            </a:r>
            <a:br>
              <a:rPr lang="it-IT" sz="2400" i="1" dirty="0" smtClean="0"/>
            </a:br>
            <a:r>
              <a:rPr lang="it-IT" sz="2400" i="1" dirty="0" smtClean="0"/>
              <a:t>Perché dopotutto ho capito</a:t>
            </a:r>
            <a:br>
              <a:rPr lang="it-IT" sz="2400" i="1" dirty="0" smtClean="0"/>
            </a:br>
            <a:r>
              <a:rPr lang="it-IT" sz="2400" i="1" dirty="0" smtClean="0"/>
              <a:t>che ciò che l’albero ha di fiorito</a:t>
            </a:r>
            <a:br>
              <a:rPr lang="it-IT" sz="2400" i="1" dirty="0" smtClean="0"/>
            </a:br>
            <a:r>
              <a:rPr lang="it-IT" sz="2400" i="1" dirty="0" smtClean="0"/>
              <a:t>vive di ciò che ha di sotterrato</a:t>
            </a:r>
            <a:r>
              <a:rPr lang="it-IT" sz="2400" dirty="0" smtClean="0"/>
              <a:t>».</a:t>
            </a:r>
            <a:endParaRPr lang="it-IT"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Ricci</a:t>
            </a:r>
            <a:endParaRPr lang="it-IT" dirty="0"/>
          </a:p>
        </p:txBody>
      </p:sp>
      <p:sp>
        <p:nvSpPr>
          <p:cNvPr id="3" name="Segnaposto contenuto 2"/>
          <p:cNvSpPr>
            <a:spLocks noGrp="1"/>
          </p:cNvSpPr>
          <p:nvPr>
            <p:ph idx="1"/>
          </p:nvPr>
        </p:nvSpPr>
        <p:spPr/>
        <p:txBody>
          <a:bodyPr>
            <a:normAutofit fontScale="55000" lnSpcReduction="20000"/>
          </a:bodyPr>
          <a:lstStyle/>
          <a:p>
            <a:pPr algn="just">
              <a:buNone/>
            </a:pPr>
            <a:r>
              <a:rPr lang="it-IT" sz="4500" dirty="0" smtClean="0"/>
              <a:t>   Oggi una tentazione della scuola è di rifugiarsi nella trasmissione di contenuti culturali, che i ragazzi percepiscono come lontani dalla loro vita, dai loro interessi e dalle loro curiosità, inefficaci nel compito di aiutarli nella crescita, di aprire loro orizzonti di senso e speranza; di </a:t>
            </a:r>
            <a:r>
              <a:rPr lang="it-IT" sz="4500" dirty="0" smtClean="0">
                <a:solidFill>
                  <a:srgbClr val="FF0000"/>
                </a:solidFill>
              </a:rPr>
              <a:t>accontentarsi di una cultura libresca di presentare i contenuti delle diverse discipline uno accanto all’altro, senza lo sforzo di alcuna sintesi.</a:t>
            </a:r>
            <a:r>
              <a:rPr lang="it-IT" sz="4500" dirty="0" smtClean="0"/>
              <a:t> Non si può pensare che alla scuola spetti solo il compito di istruire, interpretato spesso come accumulo di nozioni, difficili da collocare nella vita; né si può pensare che l’istruzione da sé educhi.</a:t>
            </a:r>
          </a:p>
          <a:p>
            <a:pPr>
              <a:buNone/>
            </a:pPr>
            <a:endParaRPr lang="it-IT" dirty="0" smtClean="0">
              <a:hlinkClick r:id="rId2"/>
            </a:endParaRPr>
          </a:p>
          <a:p>
            <a:pPr>
              <a:buNone/>
            </a:pPr>
            <a:endParaRPr lang="it-IT" dirty="0" smtClean="0">
              <a:hlinkClick r:id="rId2"/>
            </a:endParaRPr>
          </a:p>
          <a:p>
            <a:pPr>
              <a:buNone/>
            </a:pPr>
            <a:r>
              <a:rPr lang="it-IT" dirty="0" smtClean="0">
                <a:hlinkClick r:id="rId2"/>
              </a:rPr>
              <a:t>http://www.alessandro-ricci.it/</a:t>
            </a:r>
            <a:r>
              <a:rPr lang="it-IT" dirty="0" err="1" smtClean="0">
                <a:hlinkClick r:id="rId2"/>
              </a:rPr>
              <a:t>la-scuola-come-luogo-educativo</a:t>
            </a:r>
            <a:r>
              <a:rPr lang="it-IT" dirty="0" smtClean="0">
                <a:hlinkClick r:id="rId2"/>
              </a:rPr>
              <a:t>/</a:t>
            </a:r>
            <a:endParaRPr lang="it-IT" dirty="0" smtClean="0"/>
          </a:p>
          <a:p>
            <a:pPr>
              <a:buNone/>
            </a:pPr>
            <a:endParaRPr lang="it-IT" dirty="0" smtClean="0">
              <a:hlinkClick r:id="rId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052736"/>
          </a:xfrm>
        </p:spPr>
        <p:txBody>
          <a:bodyPr>
            <a:normAutofit/>
          </a:bodyPr>
          <a:lstStyle/>
          <a:p>
            <a:pPr algn="ctr"/>
            <a:r>
              <a:rPr lang="it-IT" sz="2400" b="1" dirty="0" smtClean="0">
                <a:solidFill>
                  <a:srgbClr val="FF0000"/>
                </a:solidFill>
              </a:rPr>
              <a:t>Francesco, INCONTRO CON GLI STUDENTI E IL MONDO ACCADEMICO (Bologna 1 ottobre 2017)</a:t>
            </a:r>
            <a:endParaRPr lang="it-IT" sz="2400" dirty="0"/>
          </a:p>
        </p:txBody>
      </p:sp>
      <p:sp>
        <p:nvSpPr>
          <p:cNvPr id="3" name="Segnaposto contenuto 2"/>
          <p:cNvSpPr>
            <a:spLocks noGrp="1"/>
          </p:cNvSpPr>
          <p:nvPr>
            <p:ph idx="1"/>
          </p:nvPr>
        </p:nvSpPr>
        <p:spPr>
          <a:xfrm>
            <a:off x="-252536" y="1052736"/>
            <a:ext cx="9396536" cy="6048672"/>
          </a:xfrm>
        </p:spPr>
        <p:txBody>
          <a:bodyPr>
            <a:normAutofit fontScale="85000" lnSpcReduction="10000"/>
          </a:bodyPr>
          <a:lstStyle/>
          <a:p>
            <a:pPr>
              <a:buNone/>
            </a:pPr>
            <a:r>
              <a:rPr lang="it-IT" dirty="0" smtClean="0"/>
              <a:t>     </a:t>
            </a:r>
            <a:r>
              <a:rPr lang="it-IT" dirty="0" smtClean="0">
                <a:solidFill>
                  <a:srgbClr val="FF0000"/>
                </a:solidFill>
              </a:rPr>
              <a:t>Diritto alla Cultura</a:t>
            </a:r>
          </a:p>
          <a:p>
            <a:pPr>
              <a:buNone/>
            </a:pPr>
            <a:r>
              <a:rPr lang="it-IT" i="1" dirty="0" smtClean="0"/>
              <a:t>     Cultura</a:t>
            </a:r>
            <a:r>
              <a:rPr lang="it-IT" dirty="0" smtClean="0"/>
              <a:t> – lo dice la parola – è ciò che </a:t>
            </a:r>
            <a:r>
              <a:rPr lang="it-IT" i="1" dirty="0" smtClean="0"/>
              <a:t>coltiva</a:t>
            </a:r>
            <a:r>
              <a:rPr lang="it-IT" dirty="0" smtClean="0"/>
              <a:t>, che fa   crescere l’umano. Ci servono parole che raggiungano le  menti e dispongano i cuori, non urla dirette allo stomaco. Non accontentiamoci di assecondare l’</a:t>
            </a:r>
            <a:r>
              <a:rPr lang="it-IT" i="1" dirty="0" smtClean="0"/>
              <a:t>audience</a:t>
            </a:r>
            <a:r>
              <a:rPr lang="it-IT" dirty="0" smtClean="0"/>
              <a:t>; non seguiamo i teatrini dell’indignazione che spesso nascondono grandi egoismi; dedichiamoci con passione all’</a:t>
            </a:r>
            <a:r>
              <a:rPr lang="it-IT" dirty="0" smtClean="0">
                <a:solidFill>
                  <a:srgbClr val="FF0000"/>
                </a:solidFill>
              </a:rPr>
              <a:t>educazione</a:t>
            </a:r>
            <a:r>
              <a:rPr lang="it-IT" dirty="0" smtClean="0"/>
              <a:t>, cioè a “trarre fuori” il meglio da ciascuno per il bene di tutti. Contro una pseudocultura che riduce l’uomo a scarto, la ricerca a interesse e la scienza a tecnica, affermiamo insieme una cultura a misura d’uomo, una ricerca che riconosce i meriti e premia i sacrifici, una tecnica che non si piega a scopi mercantili, uno sviluppo dove non tutto quello che è comodo è lecito.</a:t>
            </a:r>
            <a:endParaRPr lang="it-IT"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980728"/>
          </a:xfrm>
        </p:spPr>
        <p:txBody>
          <a:bodyPr>
            <a:noAutofit/>
          </a:bodyPr>
          <a:lstStyle/>
          <a:p>
            <a:pPr algn="ctr"/>
            <a:r>
              <a:rPr lang="it-IT" sz="2400" b="1" dirty="0" smtClean="0">
                <a:solidFill>
                  <a:srgbClr val="FF0000"/>
                </a:solidFill>
              </a:rPr>
              <a:t>Francesco, INCONTRO CON GLI STUDENTI E IL MONDO ACCADEMICO (Bologna 1 ottobre 2017)</a:t>
            </a:r>
            <a:endParaRPr lang="it-IT" sz="2400" dirty="0"/>
          </a:p>
        </p:txBody>
      </p:sp>
      <p:sp>
        <p:nvSpPr>
          <p:cNvPr id="3" name="Segnaposto contenuto 2"/>
          <p:cNvSpPr>
            <a:spLocks noGrp="1"/>
          </p:cNvSpPr>
          <p:nvPr>
            <p:ph idx="1"/>
          </p:nvPr>
        </p:nvSpPr>
        <p:spPr>
          <a:xfrm>
            <a:off x="0" y="1052736"/>
            <a:ext cx="9144000" cy="5976664"/>
          </a:xfrm>
        </p:spPr>
        <p:txBody>
          <a:bodyPr>
            <a:normAutofit fontScale="77500" lnSpcReduction="20000"/>
          </a:bodyPr>
          <a:lstStyle/>
          <a:p>
            <a:pPr>
              <a:buNone/>
            </a:pPr>
            <a:r>
              <a:rPr lang="it-IT" i="1" dirty="0" smtClean="0"/>
              <a:t>    </a:t>
            </a:r>
            <a:r>
              <a:rPr lang="it-IT" i="1" dirty="0" smtClean="0">
                <a:solidFill>
                  <a:srgbClr val="FF0000"/>
                </a:solidFill>
              </a:rPr>
              <a:t>Diritto alla speranza</a:t>
            </a:r>
            <a:r>
              <a:rPr lang="it-IT" dirty="0" smtClean="0">
                <a:solidFill>
                  <a:srgbClr val="FF0000"/>
                </a:solidFill>
              </a:rPr>
              <a:t>. </a:t>
            </a:r>
          </a:p>
          <a:p>
            <a:endParaRPr lang="it-IT" dirty="0" smtClean="0"/>
          </a:p>
          <a:p>
            <a:r>
              <a:rPr lang="it-IT" dirty="0" smtClean="0"/>
              <a:t>Tanti oggi sperimentano solitudine e irrequietezza,  </a:t>
            </a:r>
          </a:p>
          <a:p>
            <a:pPr>
              <a:buNone/>
            </a:pPr>
            <a:r>
              <a:rPr lang="it-IT" dirty="0" smtClean="0"/>
              <a:t>    avvertono l’aria pesante dell’abbandono. Allora occorre dare spazio a questo diritto alla speranza: è il diritto a non essere invasi quotidianamente dalla retorica della paura e dell’odio. È il diritto a non essere sommersi dalle frasi fatte dei populismi o dal dilagare inquietante e redditizio di false notizie. È il diritto a vedere posto un limite ragionevole alla cronaca nera, perché anche la “cronaca bianca”, spesso taciuta, abbia voce. È il diritto per voi giovani a </a:t>
            </a:r>
            <a:r>
              <a:rPr lang="it-IT" dirty="0" smtClean="0">
                <a:solidFill>
                  <a:srgbClr val="FF0000"/>
                </a:solidFill>
              </a:rPr>
              <a:t>crescere liberi dalla paura del futuro</a:t>
            </a:r>
            <a:r>
              <a:rPr lang="it-IT" dirty="0" smtClean="0"/>
              <a:t>, a sapere che nella vita esistono realtà belle e durature, per cui vale la pena di mettersi in gioco. È il diritto a credere che l’amore vero non è quello “usa e getta” e che il lavoro non </a:t>
            </a:r>
          </a:p>
          <a:p>
            <a:pPr>
              <a:buNone/>
            </a:pPr>
            <a:r>
              <a:rPr lang="it-IT" dirty="0" smtClean="0"/>
              <a:t>   è un miraggio da raggiungere, ma una promessa per ciascuno, che va mantenuta.</a:t>
            </a:r>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908720"/>
          </a:xfrm>
        </p:spPr>
        <p:txBody>
          <a:bodyPr>
            <a:normAutofit/>
          </a:bodyPr>
          <a:lstStyle/>
          <a:p>
            <a:pPr algn="ctr"/>
            <a:r>
              <a:rPr lang="it-IT" sz="2400" b="1" dirty="0" smtClean="0">
                <a:solidFill>
                  <a:srgbClr val="FF0000"/>
                </a:solidFill>
              </a:rPr>
              <a:t>Francesco, INCONTRO CON GLI STUDENTI E IL MONDO ACCADEMICO (Bologna 1 ottobre 2017)</a:t>
            </a:r>
            <a:endParaRPr lang="it-IT" sz="2400" dirty="0"/>
          </a:p>
        </p:txBody>
      </p:sp>
      <p:sp>
        <p:nvSpPr>
          <p:cNvPr id="3" name="Segnaposto contenuto 2"/>
          <p:cNvSpPr>
            <a:spLocks noGrp="1"/>
          </p:cNvSpPr>
          <p:nvPr>
            <p:ph idx="1"/>
          </p:nvPr>
        </p:nvSpPr>
        <p:spPr>
          <a:xfrm>
            <a:off x="251520" y="836712"/>
            <a:ext cx="8435280" cy="5544616"/>
          </a:xfrm>
        </p:spPr>
        <p:txBody>
          <a:bodyPr/>
          <a:lstStyle/>
          <a:p>
            <a:pPr>
              <a:buNone/>
            </a:pPr>
            <a:r>
              <a:rPr lang="it-IT" i="1" dirty="0" smtClean="0"/>
              <a:t>Diritto alla pace</a:t>
            </a:r>
            <a:r>
              <a:rPr lang="it-IT" dirty="0" smtClean="0"/>
              <a:t>.</a:t>
            </a:r>
            <a:endParaRPr lang="it-IT" dirty="0"/>
          </a:p>
        </p:txBody>
      </p:sp>
      <p:sp>
        <p:nvSpPr>
          <p:cNvPr id="4" name="Rettangolo 3"/>
          <p:cNvSpPr/>
          <p:nvPr/>
        </p:nvSpPr>
        <p:spPr>
          <a:xfrm>
            <a:off x="251520" y="1628800"/>
            <a:ext cx="8712968" cy="4832092"/>
          </a:xfrm>
          <a:prstGeom prst="rect">
            <a:avLst/>
          </a:prstGeom>
        </p:spPr>
        <p:txBody>
          <a:bodyPr wrap="square">
            <a:spAutoFit/>
          </a:bodyPr>
          <a:lstStyle/>
          <a:p>
            <a:r>
              <a:rPr lang="it-IT" dirty="0" smtClean="0"/>
              <a:t> </a:t>
            </a:r>
            <a:r>
              <a:rPr lang="it-IT" sz="2800" dirty="0" smtClean="0"/>
              <a:t>Aiutiamoci, come afferma la Costituzione Italiana, a</a:t>
            </a:r>
          </a:p>
          <a:p>
            <a:r>
              <a:rPr lang="it-IT" sz="2800" dirty="0" smtClean="0"/>
              <a:t> “ripudiare la guerra” (cfr Art. 11), a intraprendere </a:t>
            </a:r>
          </a:p>
          <a:p>
            <a:r>
              <a:rPr lang="it-IT" sz="2800" dirty="0" smtClean="0"/>
              <a:t>vie di nonviolenza e percorsi di giustizia, che </a:t>
            </a:r>
          </a:p>
          <a:p>
            <a:r>
              <a:rPr lang="it-IT" sz="2800" dirty="0" smtClean="0"/>
              <a:t>favoriscono la pace. </a:t>
            </a:r>
          </a:p>
          <a:p>
            <a:r>
              <a:rPr lang="it-IT" sz="2800" dirty="0" smtClean="0"/>
              <a:t>Perché di fronte alla pace non possiamo essere </a:t>
            </a:r>
          </a:p>
          <a:p>
            <a:r>
              <a:rPr lang="it-IT" sz="2800" dirty="0" smtClean="0"/>
              <a:t>indifferenti o neutrali. Il Cardinale </a:t>
            </a:r>
            <a:r>
              <a:rPr lang="it-IT" sz="2800" dirty="0" err="1" smtClean="0"/>
              <a:t>Lercaro</a:t>
            </a:r>
            <a:r>
              <a:rPr lang="it-IT" sz="2800" dirty="0" smtClean="0"/>
              <a:t> qui</a:t>
            </a:r>
          </a:p>
          <a:p>
            <a:r>
              <a:rPr lang="it-IT" sz="2800" dirty="0" smtClean="0"/>
              <a:t> disse: «La Chiesa non può essere neutrale di fronte </a:t>
            </a:r>
          </a:p>
          <a:p>
            <a:r>
              <a:rPr lang="it-IT" sz="2800" dirty="0" smtClean="0"/>
              <a:t>al male, da qualunque parte esso venga: la sua vita </a:t>
            </a:r>
          </a:p>
          <a:p>
            <a:r>
              <a:rPr lang="it-IT" sz="2800" dirty="0" smtClean="0"/>
              <a:t>non è la neutralità, ma la profezia» </a:t>
            </a:r>
          </a:p>
          <a:p>
            <a:r>
              <a:rPr lang="it-IT" sz="2800" dirty="0" smtClean="0"/>
              <a:t>(</a:t>
            </a:r>
            <a:r>
              <a:rPr lang="it-IT" sz="2800" i="1" dirty="0" smtClean="0"/>
              <a:t>Omelia</a:t>
            </a:r>
            <a:r>
              <a:rPr lang="it-IT" sz="2800" dirty="0" smtClean="0"/>
              <a:t>, 1° gennaio 1968). </a:t>
            </a:r>
          </a:p>
          <a:p>
            <a:r>
              <a:rPr lang="it-IT" sz="2800" dirty="0" smtClean="0"/>
              <a:t>Non neutrali, ma schierati per la pace!</a:t>
            </a:r>
            <a:endParaRPr lang="it-IT"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53536"/>
            <a:ext cx="8229600" cy="943216"/>
          </a:xfrm>
        </p:spPr>
        <p:txBody>
          <a:bodyPr>
            <a:normAutofit/>
          </a:bodyPr>
          <a:lstStyle/>
          <a:p>
            <a:pPr algn="l"/>
            <a:r>
              <a:rPr lang="it-IT" sz="3200" b="1" dirty="0" smtClean="0">
                <a:solidFill>
                  <a:srgbClr val="FF0000"/>
                </a:solidFill>
              </a:rPr>
              <a:t>Francesco, </a:t>
            </a:r>
            <a:r>
              <a:rPr lang="it-IT" sz="2200" b="1" dirty="0" smtClean="0">
                <a:solidFill>
                  <a:srgbClr val="FF0000"/>
                </a:solidFill>
              </a:rPr>
              <a:t>INCONTRO CON GLI STUDENTI E IL MONDO ACCADEMICO (Bologna 1 ottobre 2017)</a:t>
            </a:r>
            <a:endParaRPr lang="it-IT" sz="2200" dirty="0">
              <a:solidFill>
                <a:srgbClr val="FF0000"/>
              </a:solidFill>
            </a:endParaRPr>
          </a:p>
        </p:txBody>
      </p:sp>
      <p:sp>
        <p:nvSpPr>
          <p:cNvPr id="3" name="Segnaposto contenuto 2"/>
          <p:cNvSpPr>
            <a:spLocks noGrp="1"/>
          </p:cNvSpPr>
          <p:nvPr>
            <p:ph idx="1"/>
          </p:nvPr>
        </p:nvSpPr>
        <p:spPr>
          <a:xfrm>
            <a:off x="0" y="1484784"/>
            <a:ext cx="8892480" cy="5373216"/>
          </a:xfrm>
        </p:spPr>
        <p:txBody>
          <a:bodyPr>
            <a:noAutofit/>
          </a:bodyPr>
          <a:lstStyle/>
          <a:p>
            <a:pPr>
              <a:buNone/>
            </a:pPr>
            <a:r>
              <a:rPr lang="it-IT" sz="2200" dirty="0" smtClean="0"/>
              <a:t>   </a:t>
            </a:r>
            <a:r>
              <a:rPr lang="it-IT" sz="2400" dirty="0" smtClean="0"/>
              <a:t> Troppo spesso si è condizionati da modelli di vita banali ed effimeri, che spingono a perseguire il successo a basso costo, screditando il sacrificio, inculcando l’idea che lo studio non serve se non dà subito qualcosa di concreto. … È da reclamare il diritto a non far prevalere le tante sirene che oggi distolgono da questa ricerca. Ulisse, per non cedere al canto delle sirene, che ammaliavano i marinai e li facevano sfracellare contro gli scogli, si legò all’albero della nave e turò gli orecchi dei compagni di viaggio. Invece </a:t>
            </a:r>
            <a:r>
              <a:rPr lang="it-IT" sz="2400" dirty="0" smtClean="0">
                <a:solidFill>
                  <a:srgbClr val="FF0000"/>
                </a:solidFill>
              </a:rPr>
              <a:t>Orfeo</a:t>
            </a:r>
            <a:r>
              <a:rPr lang="it-IT" sz="2400" dirty="0" smtClean="0"/>
              <a:t>, per contrastare il canto delle sirene, fece qualcos’altro: intonò una melodia più bella, che incantò le sirene. Ecco il vostro grande compito: rispondere ai ritornelli paralizzanti del </a:t>
            </a:r>
            <a:r>
              <a:rPr lang="it-IT" sz="2400" i="1" dirty="0" smtClean="0"/>
              <a:t>consumismo culturale</a:t>
            </a:r>
            <a:r>
              <a:rPr lang="it-IT" sz="2400" dirty="0" smtClean="0"/>
              <a:t> con scelte dinamiche e forti, con la ricerca, la conoscenza e la condivisione.</a:t>
            </a:r>
            <a:endParaRPr lang="it-IT"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SCEC</a:t>
            </a:r>
            <a:endParaRPr lang="it-IT" dirty="0"/>
          </a:p>
        </p:txBody>
      </p:sp>
      <p:sp>
        <p:nvSpPr>
          <p:cNvPr id="3" name="Segnaposto contenuto 2"/>
          <p:cNvSpPr>
            <a:spLocks noGrp="1"/>
          </p:cNvSpPr>
          <p:nvPr>
            <p:ph idx="1"/>
          </p:nvPr>
        </p:nvSpPr>
        <p:spPr>
          <a:xfrm>
            <a:off x="0" y="1646237"/>
            <a:ext cx="8964488" cy="5211763"/>
          </a:xfrm>
        </p:spPr>
        <p:txBody>
          <a:bodyPr>
            <a:normAutofit fontScale="47500" lnSpcReduction="20000"/>
          </a:bodyPr>
          <a:lstStyle/>
          <a:p>
            <a:pPr>
              <a:buNone/>
            </a:pPr>
            <a:r>
              <a:rPr lang="it-IT" sz="5100" dirty="0" smtClean="0"/>
              <a:t>    La </a:t>
            </a:r>
            <a:r>
              <a:rPr lang="it-IT" sz="5100" dirty="0" smtClean="0">
                <a:solidFill>
                  <a:srgbClr val="FF0000"/>
                </a:solidFill>
              </a:rPr>
              <a:t>formazione integrale dell'uomo </a:t>
            </a:r>
            <a:r>
              <a:rPr lang="it-IT" sz="5100" dirty="0" smtClean="0"/>
              <a:t>trova nella scuola un </a:t>
            </a:r>
            <a:r>
              <a:rPr lang="it-IT" sz="5100" i="1" dirty="0" smtClean="0"/>
              <a:t>suo</a:t>
            </a:r>
            <a:r>
              <a:rPr lang="it-IT" sz="5100" dirty="0" smtClean="0"/>
              <a:t> mezzo specifico: la comunicazione della cultura. </a:t>
            </a:r>
          </a:p>
          <a:p>
            <a:pPr>
              <a:buNone/>
            </a:pPr>
            <a:r>
              <a:rPr lang="it-IT" sz="5100" dirty="0" smtClean="0"/>
              <a:t>    Per l'educatore cattolico è di notevole importanza considerare la profonda relazione esistente tra la cultura e la Chiesa. Quindi, questa non solo influisce nella cultura ed è, a sua volta, condizionata da essa, ma l'assume in tutto ciò che è compatibile con la Rivelazione e le è necessaria per proclamare il messaggio di Cristo esprimendolo adeguatamente secondo le caratteristiche culturali di ciascun popolo e delle diverse epoche. Nella relazione tra la vita della Chiesa e la cultura si manifesta con particolare chiarezza l'unità esistente tra la creazione e la redenzione. </a:t>
            </a:r>
            <a:endParaRPr lang="it-IT" sz="2800" b="1" i="1" dirty="0" smtClean="0"/>
          </a:p>
          <a:p>
            <a:pPr>
              <a:buNone/>
            </a:pPr>
            <a:endParaRPr lang="it-IT" sz="2800" b="1" i="1" dirty="0" smtClean="0"/>
          </a:p>
          <a:p>
            <a:pPr>
              <a:buNone/>
            </a:pPr>
            <a:r>
              <a:rPr lang="it-IT" sz="4000" b="1" i="1" dirty="0" smtClean="0"/>
              <a:t>      IL LAICO TESTIMONE CATTOLICO</a:t>
            </a:r>
            <a:br>
              <a:rPr lang="it-IT" sz="4000" b="1" i="1" dirty="0" smtClean="0"/>
            </a:br>
            <a:r>
              <a:rPr lang="it-IT" sz="4000" b="1" i="1" dirty="0" smtClean="0"/>
              <a:t> DELLA FEDE NELLA SCUOLA (1982) </a:t>
            </a:r>
            <a:r>
              <a:rPr lang="it-IT" sz="4000" b="1" i="1" dirty="0" err="1" smtClean="0"/>
              <a:t>n°</a:t>
            </a:r>
            <a:r>
              <a:rPr lang="it-IT" sz="4000" b="1" i="1" dirty="0" smtClean="0"/>
              <a:t> 20</a:t>
            </a:r>
            <a:endParaRPr lang="it-IT" sz="4000" dirty="0" smtClean="0"/>
          </a:p>
          <a:p>
            <a:pPr>
              <a:buNone/>
            </a:pPr>
            <a:endParaRPr lang="it-IT" sz="3800" dirty="0" smtClean="0"/>
          </a:p>
          <a:p>
            <a:pPr>
              <a:buNone/>
            </a:pPr>
            <a:endParaRPr lang="it-IT" sz="3800" dirty="0" smtClean="0"/>
          </a:p>
          <a:p>
            <a:pPr>
              <a:buNone/>
            </a:pPr>
            <a:endParaRPr lang="it-IT" sz="3800" dirty="0" smtClean="0"/>
          </a:p>
          <a:p>
            <a:pPr>
              <a:buNone/>
            </a:pPr>
            <a:endParaRPr lang="it-IT" sz="3800" dirty="0" smtClean="0"/>
          </a:p>
          <a:p>
            <a:pPr>
              <a:buNone/>
            </a:pPr>
            <a:endParaRPr lang="it-IT" sz="3800" dirty="0" smtClean="0"/>
          </a:p>
          <a:p>
            <a:pPr>
              <a:buNone/>
            </a:pPr>
            <a:endParaRPr lang="it-IT" sz="3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4400" dirty="0" smtClean="0"/>
              <a:t>mons. G. </a:t>
            </a:r>
            <a:r>
              <a:rPr lang="it-IT" sz="4400" dirty="0" err="1" smtClean="0"/>
              <a:t>Cannobbio</a:t>
            </a:r>
            <a:endParaRPr lang="it-IT" sz="4400" dirty="0"/>
          </a:p>
        </p:txBody>
      </p:sp>
      <p:sp>
        <p:nvSpPr>
          <p:cNvPr id="3" name="Segnaposto contenuto 2"/>
          <p:cNvSpPr>
            <a:spLocks noGrp="1"/>
          </p:cNvSpPr>
          <p:nvPr>
            <p:ph idx="1"/>
          </p:nvPr>
        </p:nvSpPr>
        <p:spPr/>
        <p:txBody>
          <a:bodyPr>
            <a:normAutofit fontScale="92500" lnSpcReduction="10000"/>
          </a:bodyPr>
          <a:lstStyle/>
          <a:p>
            <a:pPr>
              <a:buNone/>
            </a:pPr>
            <a:endParaRPr lang="it-IT" sz="3600" dirty="0" smtClean="0"/>
          </a:p>
          <a:p>
            <a:pPr>
              <a:buNone/>
            </a:pPr>
            <a:r>
              <a:rPr lang="it-IT" sz="3600" dirty="0" smtClean="0"/>
              <a:t>   L’IRC non mira a far diventare cattolici, bensì a </a:t>
            </a:r>
            <a:r>
              <a:rPr lang="it-IT" sz="3600" dirty="0" smtClean="0">
                <a:solidFill>
                  <a:srgbClr val="FF0000"/>
                </a:solidFill>
              </a:rPr>
              <a:t>formare persone consapevoli della cultura nella quale sono allocati</a:t>
            </a:r>
            <a:r>
              <a:rPr lang="it-IT" sz="3600" dirty="0" smtClean="0"/>
              <a:t>. </a:t>
            </a:r>
          </a:p>
          <a:p>
            <a:endParaRPr lang="it-IT" sz="3600" dirty="0" smtClean="0"/>
          </a:p>
          <a:p>
            <a:pPr>
              <a:buNone/>
            </a:pPr>
            <a:r>
              <a:rPr lang="it-IT" sz="3600" dirty="0" smtClean="0"/>
              <a:t>   La religione (cattolica) può diventare strumento per l’inserimento degli studenti nel contesto storico - sociale </a:t>
            </a:r>
          </a:p>
          <a:p>
            <a:pPr>
              <a:buNone/>
            </a:pPr>
            <a:r>
              <a:rPr lang="it-IT" sz="3600" dirty="0" smtClean="0"/>
              <a:t>   in cui vivono. </a:t>
            </a:r>
            <a:endParaRPr lang="it-IT"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1026" name="Picture 2"/>
          <p:cNvPicPr>
            <a:picLocks noGrp="1" noChangeAspect="1" noChangeArrowheads="1"/>
          </p:cNvPicPr>
          <p:nvPr>
            <p:ph idx="1"/>
          </p:nvPr>
        </p:nvPicPr>
        <p:blipFill>
          <a:blip r:embed="rId2" cstate="print"/>
          <a:stretch>
            <a:fillRect/>
          </a:stretch>
        </p:blipFill>
        <p:spPr bwMode="auto">
          <a:xfrm>
            <a:off x="539552" y="692696"/>
            <a:ext cx="8105775" cy="5734050"/>
          </a:xfrm>
          <a:prstGeom prst="rect">
            <a:avLst/>
          </a:prstGeom>
          <a:noFill/>
          <a:ln>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t>Annicchiarico</a:t>
            </a:r>
            <a:r>
              <a:rPr lang="it-IT" dirty="0" smtClean="0"/>
              <a:t> V.</a:t>
            </a:r>
            <a:endParaRPr lang="it-IT" dirty="0"/>
          </a:p>
        </p:txBody>
      </p:sp>
      <p:sp>
        <p:nvSpPr>
          <p:cNvPr id="3" name="Segnaposto contenuto 2"/>
          <p:cNvSpPr>
            <a:spLocks noGrp="1"/>
          </p:cNvSpPr>
          <p:nvPr>
            <p:ph idx="1"/>
          </p:nvPr>
        </p:nvSpPr>
        <p:spPr/>
        <p:txBody>
          <a:bodyPr>
            <a:normAutofit/>
          </a:bodyPr>
          <a:lstStyle/>
          <a:p>
            <a:r>
              <a:rPr lang="it-IT" sz="3600" dirty="0" smtClean="0"/>
              <a:t>Il processo formativo dei nuovi </a:t>
            </a:r>
            <a:r>
              <a:rPr lang="it-IT" sz="3600" dirty="0" err="1" smtClean="0"/>
              <a:t>IdRC</a:t>
            </a:r>
            <a:r>
              <a:rPr lang="it-IT" sz="3600" dirty="0" smtClean="0"/>
              <a:t> si sviluppa in riferimento:</a:t>
            </a:r>
          </a:p>
          <a:p>
            <a:pPr>
              <a:buNone/>
            </a:pPr>
            <a:r>
              <a:rPr lang="it-IT" sz="3600" i="1" dirty="0" smtClean="0"/>
              <a:t>   a) ai contenuti dell’</a:t>
            </a:r>
            <a:r>
              <a:rPr lang="it-IT" sz="3600" i="1" dirty="0" err="1" smtClean="0"/>
              <a:t>Irc</a:t>
            </a:r>
            <a:r>
              <a:rPr lang="it-IT" sz="3600" i="1" dirty="0" smtClean="0"/>
              <a:t> e allo statuto epistemologico della disciplina </a:t>
            </a:r>
            <a:r>
              <a:rPr lang="it-IT" sz="3600" dirty="0" smtClean="0"/>
              <a:t>(dimensioni </a:t>
            </a:r>
            <a:r>
              <a:rPr lang="it-IT" sz="3600" dirty="0" err="1" smtClean="0">
                <a:solidFill>
                  <a:srgbClr val="FF0000"/>
                </a:solidFill>
              </a:rPr>
              <a:t>biblico-teologica</a:t>
            </a:r>
            <a:r>
              <a:rPr lang="it-IT" sz="3600" dirty="0" smtClean="0"/>
              <a:t>, </a:t>
            </a:r>
            <a:r>
              <a:rPr lang="it-IT" sz="3600" dirty="0" smtClean="0">
                <a:solidFill>
                  <a:srgbClr val="FF0000"/>
                </a:solidFill>
              </a:rPr>
              <a:t>storico-culturale</a:t>
            </a:r>
            <a:r>
              <a:rPr lang="it-IT" sz="3600" dirty="0" smtClean="0"/>
              <a:t>, </a:t>
            </a:r>
            <a:r>
              <a:rPr lang="it-IT" sz="3600" dirty="0" smtClean="0">
                <a:solidFill>
                  <a:srgbClr val="FF0000"/>
                </a:solidFill>
              </a:rPr>
              <a:t>antropologica</a:t>
            </a:r>
            <a:r>
              <a:rPr lang="it-IT" sz="3600" dirty="0" smtClean="0"/>
              <a:t> e </a:t>
            </a:r>
            <a:r>
              <a:rPr lang="it-IT" sz="3600" dirty="0" err="1" smtClean="0">
                <a:solidFill>
                  <a:srgbClr val="FF0000"/>
                </a:solidFill>
              </a:rPr>
              <a:t>pedagogico-metodologica</a:t>
            </a:r>
            <a:r>
              <a:rPr lang="it-IT" sz="3600" dirty="0" smtClean="0"/>
              <a:t>);</a:t>
            </a:r>
            <a:endParaRPr lang="it-IT"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t>Annicchiarico</a:t>
            </a:r>
            <a:r>
              <a:rPr lang="it-IT" dirty="0" smtClean="0"/>
              <a:t> V.</a:t>
            </a:r>
            <a:endParaRPr lang="it-IT" dirty="0"/>
          </a:p>
        </p:txBody>
      </p:sp>
      <p:sp>
        <p:nvSpPr>
          <p:cNvPr id="3" name="Segnaposto contenuto 2"/>
          <p:cNvSpPr>
            <a:spLocks noGrp="1"/>
          </p:cNvSpPr>
          <p:nvPr>
            <p:ph idx="1"/>
          </p:nvPr>
        </p:nvSpPr>
        <p:spPr>
          <a:xfrm>
            <a:off x="323528" y="1646237"/>
            <a:ext cx="8363272" cy="4526280"/>
          </a:xfrm>
        </p:spPr>
        <p:txBody>
          <a:bodyPr>
            <a:noAutofit/>
          </a:bodyPr>
          <a:lstStyle/>
          <a:p>
            <a:pPr algn="just">
              <a:buNone/>
            </a:pPr>
            <a:r>
              <a:rPr lang="it-IT" sz="3600" i="1" dirty="0" smtClean="0"/>
              <a:t>b) alla specifica didattica ed alla</a:t>
            </a:r>
          </a:p>
          <a:p>
            <a:pPr algn="just">
              <a:buNone/>
            </a:pPr>
            <a:r>
              <a:rPr lang="it-IT" sz="3600" i="1" dirty="0" smtClean="0"/>
              <a:t>specifica metodologia dell’</a:t>
            </a:r>
            <a:r>
              <a:rPr lang="it-IT" sz="3600" i="1" dirty="0" err="1" smtClean="0"/>
              <a:t>Irc</a:t>
            </a:r>
            <a:r>
              <a:rPr lang="it-IT" sz="3600" i="1" dirty="0" smtClean="0"/>
              <a:t>,</a:t>
            </a:r>
          </a:p>
          <a:p>
            <a:pPr algn="just">
              <a:buNone/>
            </a:pPr>
            <a:r>
              <a:rPr lang="it-IT" sz="3600" dirty="0" smtClean="0"/>
              <a:t>impostando l’azione</a:t>
            </a:r>
          </a:p>
          <a:p>
            <a:pPr algn="just">
              <a:buNone/>
            </a:pPr>
            <a:r>
              <a:rPr lang="it-IT" sz="3600" dirty="0" smtClean="0"/>
              <a:t>di insegnamento-apprendimento</a:t>
            </a:r>
          </a:p>
          <a:p>
            <a:pPr algn="just">
              <a:buNone/>
            </a:pPr>
            <a:r>
              <a:rPr lang="it-IT" sz="3600" dirty="0" smtClean="0"/>
              <a:t>servendosi della innovazioni</a:t>
            </a:r>
          </a:p>
          <a:p>
            <a:pPr algn="just">
              <a:buNone/>
            </a:pPr>
            <a:r>
              <a:rPr lang="it-IT" sz="3600" dirty="0" smtClean="0"/>
              <a:t>tecnologiche e informatiche, </a:t>
            </a:r>
            <a:endParaRPr lang="it-IT"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3200" dirty="0" smtClean="0"/>
              <a:t>Platone</a:t>
            </a:r>
            <a:endParaRPr lang="it-IT" sz="3200" dirty="0"/>
          </a:p>
        </p:txBody>
      </p:sp>
      <p:sp>
        <p:nvSpPr>
          <p:cNvPr id="3" name="Segnaposto contenuto 2"/>
          <p:cNvSpPr>
            <a:spLocks noGrp="1"/>
          </p:cNvSpPr>
          <p:nvPr>
            <p:ph idx="1"/>
          </p:nvPr>
        </p:nvSpPr>
        <p:spPr/>
        <p:txBody>
          <a:bodyPr>
            <a:normAutofit fontScale="92500"/>
          </a:bodyPr>
          <a:lstStyle/>
          <a:p>
            <a:pPr algn="just">
              <a:buNone/>
            </a:pPr>
            <a:r>
              <a:rPr lang="it-IT" dirty="0" smtClean="0"/>
              <a:t>Una società è stabilmente organizzata quando</a:t>
            </a:r>
          </a:p>
          <a:p>
            <a:pPr algn="just">
              <a:buNone/>
            </a:pPr>
            <a:r>
              <a:rPr lang="it-IT" dirty="0" smtClean="0"/>
              <a:t>ogni individuo fa ciò a cui è adatto per la sua</a:t>
            </a:r>
          </a:p>
          <a:p>
            <a:pPr algn="just">
              <a:buNone/>
            </a:pPr>
            <a:r>
              <a:rPr lang="it-IT" dirty="0" smtClean="0"/>
              <a:t>natura in modo da essere utile agli altri, e il</a:t>
            </a:r>
          </a:p>
          <a:p>
            <a:pPr algn="just">
              <a:buNone/>
            </a:pPr>
            <a:r>
              <a:rPr lang="it-IT" dirty="0" smtClean="0"/>
              <a:t>compito dell’educatore sarà appunto scoprire</a:t>
            </a:r>
          </a:p>
          <a:p>
            <a:pPr algn="just">
              <a:buNone/>
            </a:pPr>
            <a:r>
              <a:rPr lang="it-IT" dirty="0" smtClean="0"/>
              <a:t>quali sono queste attitudini utili al gruppo di</a:t>
            </a:r>
          </a:p>
          <a:p>
            <a:pPr algn="just">
              <a:buNone/>
            </a:pPr>
            <a:r>
              <a:rPr lang="it-IT" dirty="0" smtClean="0"/>
              <a:t>appartenenza.</a:t>
            </a:r>
          </a:p>
          <a:p>
            <a:pPr algn="just">
              <a:buNone/>
            </a:pPr>
            <a:endParaRPr lang="it-IT" dirty="0" smtClean="0"/>
          </a:p>
          <a:p>
            <a:pPr algn="just">
              <a:buNone/>
            </a:pPr>
            <a:r>
              <a:rPr lang="it-IT" i="1" dirty="0" smtClean="0">
                <a:solidFill>
                  <a:srgbClr val="FF0000"/>
                </a:solidFill>
              </a:rPr>
              <a:t>La Repubblica</a:t>
            </a:r>
            <a:endParaRPr lang="it-IT" i="1"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t>Annicchiarico</a:t>
            </a:r>
            <a:r>
              <a:rPr lang="it-IT" dirty="0" smtClean="0"/>
              <a:t> V.</a:t>
            </a:r>
            <a:endParaRPr lang="it-IT" dirty="0"/>
          </a:p>
        </p:txBody>
      </p:sp>
      <p:sp>
        <p:nvSpPr>
          <p:cNvPr id="3" name="Segnaposto contenuto 2"/>
          <p:cNvSpPr>
            <a:spLocks noGrp="1"/>
          </p:cNvSpPr>
          <p:nvPr>
            <p:ph idx="1"/>
          </p:nvPr>
        </p:nvSpPr>
        <p:spPr>
          <a:xfrm>
            <a:off x="323528" y="1700808"/>
            <a:ext cx="8820472" cy="4526280"/>
          </a:xfrm>
        </p:spPr>
        <p:txBody>
          <a:bodyPr>
            <a:normAutofit/>
          </a:bodyPr>
          <a:lstStyle/>
          <a:p>
            <a:pPr algn="just">
              <a:buNone/>
            </a:pPr>
            <a:r>
              <a:rPr lang="it-IT" sz="3600" i="1" dirty="0" smtClean="0"/>
              <a:t>c) alla conoscenza sempre più attenta e</a:t>
            </a:r>
          </a:p>
          <a:p>
            <a:pPr algn="just">
              <a:buNone/>
            </a:pPr>
            <a:r>
              <a:rPr lang="it-IT" sz="3600" i="1" dirty="0" smtClean="0"/>
              <a:t>scientificamente corretta del mondo</a:t>
            </a:r>
          </a:p>
          <a:p>
            <a:pPr algn="just">
              <a:buNone/>
            </a:pPr>
            <a:r>
              <a:rPr lang="it-IT" sz="3600" i="1" dirty="0" smtClean="0"/>
              <a:t>giovanile, </a:t>
            </a:r>
          </a:p>
          <a:p>
            <a:pPr algn="just">
              <a:buNone/>
            </a:pPr>
            <a:r>
              <a:rPr lang="it-IT" sz="3600" dirty="0" smtClean="0"/>
              <a:t>avendo particolare attenzione</a:t>
            </a:r>
          </a:p>
          <a:p>
            <a:pPr algn="just">
              <a:buNone/>
            </a:pPr>
            <a:r>
              <a:rPr lang="it-IT" sz="3600" dirty="0" smtClean="0"/>
              <a:t>alle nuove tendenze, alle esigenze</a:t>
            </a:r>
          </a:p>
          <a:p>
            <a:pPr algn="just">
              <a:buNone/>
            </a:pPr>
            <a:r>
              <a:rPr lang="it-IT" sz="3600" dirty="0" smtClean="0"/>
              <a:t>“antiche” ma sempre “nuove” espresse</a:t>
            </a:r>
          </a:p>
          <a:p>
            <a:pPr algn="just">
              <a:buNone/>
            </a:pPr>
            <a:r>
              <a:rPr lang="it-IT" sz="3600" dirty="0" smtClean="0"/>
              <a:t>dalle giovani generazioni in formazione;</a:t>
            </a:r>
            <a:endParaRPr lang="it-IT" sz="3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t>Annicchiarico</a:t>
            </a:r>
            <a:r>
              <a:rPr lang="it-IT" dirty="0" smtClean="0"/>
              <a:t> V.</a:t>
            </a:r>
            <a:endParaRPr lang="it-IT" dirty="0"/>
          </a:p>
        </p:txBody>
      </p:sp>
      <p:sp>
        <p:nvSpPr>
          <p:cNvPr id="3" name="Segnaposto contenuto 2"/>
          <p:cNvSpPr>
            <a:spLocks noGrp="1"/>
          </p:cNvSpPr>
          <p:nvPr>
            <p:ph idx="1"/>
          </p:nvPr>
        </p:nvSpPr>
        <p:spPr/>
        <p:txBody>
          <a:bodyPr>
            <a:normAutofit/>
          </a:bodyPr>
          <a:lstStyle/>
          <a:p>
            <a:pPr algn="just">
              <a:buNone/>
            </a:pPr>
            <a:r>
              <a:rPr lang="it-IT" sz="3600" i="1" dirty="0" smtClean="0"/>
              <a:t>d) al contesto scolastico, compreso come comunità educante, </a:t>
            </a:r>
            <a:r>
              <a:rPr lang="it-IT" sz="3600" dirty="0" smtClean="0"/>
              <a:t>nella quale tutti gli attori (docenti, bambini, fanciulli, ragazzi, giovani, famiglie, altre agenzie educative) hanno la loro funzione relazionata più o meno efficacemente alla buona riuscita dell’azione di crescita.</a:t>
            </a:r>
            <a:endParaRPr lang="it-IT"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3200" dirty="0" err="1" smtClean="0"/>
              <a:t>Kant</a:t>
            </a:r>
            <a:endParaRPr lang="it-IT" sz="3200" dirty="0"/>
          </a:p>
        </p:txBody>
      </p:sp>
      <p:sp>
        <p:nvSpPr>
          <p:cNvPr id="3" name="Segnaposto contenuto 2"/>
          <p:cNvSpPr>
            <a:spLocks noGrp="1"/>
          </p:cNvSpPr>
          <p:nvPr>
            <p:ph idx="1"/>
          </p:nvPr>
        </p:nvSpPr>
        <p:spPr>
          <a:xfrm>
            <a:off x="457200" y="2852936"/>
            <a:ext cx="8229600" cy="3273227"/>
          </a:xfrm>
        </p:spPr>
        <p:txBody>
          <a:bodyPr/>
          <a:lstStyle/>
          <a:p>
            <a:pPr algn="just">
              <a:buNone/>
            </a:pPr>
            <a:r>
              <a:rPr lang="it-IT" dirty="0" smtClean="0"/>
              <a:t>L’educazione è il processo col quale l’uomo diventa appunto uomo.</a:t>
            </a:r>
          </a:p>
          <a:p>
            <a:pPr algn="just">
              <a:buNone/>
            </a:pPr>
            <a:endParaRPr lang="it-IT" dirty="0" smtClean="0"/>
          </a:p>
          <a:p>
            <a:pPr algn="just">
              <a:buNone/>
            </a:pPr>
            <a:r>
              <a:rPr lang="it-IT" i="1" dirty="0" smtClean="0">
                <a:solidFill>
                  <a:srgbClr val="FF0000"/>
                </a:solidFill>
              </a:rPr>
              <a:t>Trattato di pedagogia</a:t>
            </a:r>
            <a:endParaRPr lang="it-IT" i="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3600" dirty="0" err="1" smtClean="0"/>
              <a:t>Maritain</a:t>
            </a:r>
            <a:endParaRPr lang="it-IT" sz="3600" dirty="0"/>
          </a:p>
        </p:txBody>
      </p:sp>
      <p:sp>
        <p:nvSpPr>
          <p:cNvPr id="3" name="Segnaposto contenuto 2"/>
          <p:cNvSpPr>
            <a:spLocks noGrp="1"/>
          </p:cNvSpPr>
          <p:nvPr>
            <p:ph idx="1"/>
          </p:nvPr>
        </p:nvSpPr>
        <p:spPr/>
        <p:txBody>
          <a:bodyPr>
            <a:normAutofit fontScale="92500" lnSpcReduction="10000"/>
          </a:bodyPr>
          <a:lstStyle/>
          <a:p>
            <a:pPr algn="just">
              <a:buNone/>
            </a:pPr>
            <a:r>
              <a:rPr lang="it-IT" dirty="0" smtClean="0"/>
              <a:t>L’educazione è via imprescindibile in quanto l’essere umano «è preso tra due poli: un polo materiale, che non concerne, in realtà, la persona vera e propria, ma piuttosto l’ombra della personalità o ciò che noi chiamiamo, nello stretto senso della parola, l’individualità; e un polo spirituale, che concerne la personalità vera e propria».</a:t>
            </a:r>
          </a:p>
          <a:p>
            <a:pPr algn="just">
              <a:buNone/>
            </a:pPr>
            <a:endParaRPr lang="it-IT" dirty="0" smtClean="0"/>
          </a:p>
          <a:p>
            <a:pPr algn="just">
              <a:buNone/>
            </a:pPr>
            <a:r>
              <a:rPr lang="it-IT" i="1" dirty="0" smtClean="0">
                <a:solidFill>
                  <a:srgbClr val="FF0000"/>
                </a:solidFill>
              </a:rPr>
              <a:t>La persona e il bene comune</a:t>
            </a:r>
            <a:endParaRPr lang="it-IT" i="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smtClean="0"/>
              <a:t>Maritain</a:t>
            </a:r>
            <a:endParaRPr lang="it-IT" dirty="0"/>
          </a:p>
        </p:txBody>
      </p:sp>
      <p:sp>
        <p:nvSpPr>
          <p:cNvPr id="3" name="Segnaposto contenuto 2"/>
          <p:cNvSpPr>
            <a:spLocks noGrp="1"/>
          </p:cNvSpPr>
          <p:nvPr>
            <p:ph idx="1"/>
          </p:nvPr>
        </p:nvSpPr>
        <p:spPr/>
        <p:txBody>
          <a:bodyPr/>
          <a:lstStyle/>
          <a:p>
            <a:pPr algn="just">
              <a:buNone/>
            </a:pPr>
            <a:r>
              <a:rPr lang="it-IT" dirty="0" smtClean="0"/>
              <a:t>L’educazione consiste nella comunicazione</a:t>
            </a:r>
          </a:p>
          <a:p>
            <a:pPr algn="just">
              <a:buNone/>
            </a:pPr>
            <a:r>
              <a:rPr lang="it-IT" dirty="0" smtClean="0"/>
              <a:t>tra soggetti di una esperienza in grado di</a:t>
            </a:r>
          </a:p>
          <a:p>
            <a:pPr algn="just">
              <a:buNone/>
            </a:pPr>
            <a:r>
              <a:rPr lang="it-IT" dirty="0" smtClean="0"/>
              <a:t>sviluppare nella persona tutta la realtà che</a:t>
            </a:r>
          </a:p>
          <a:p>
            <a:pPr algn="just">
              <a:buNone/>
            </a:pPr>
            <a:r>
              <a:rPr lang="it-IT" dirty="0" smtClean="0"/>
              <a:t>la riguarda a livello soggettivo (tutto se stesso) e a livello oggettivo (verso tutta la realtà che lo avvolge e lo coinvolge). </a:t>
            </a:r>
          </a:p>
          <a:p>
            <a:pPr algn="just">
              <a:buNone/>
            </a:pPr>
            <a:endParaRPr lang="it-IT" dirty="0" smtClean="0"/>
          </a:p>
          <a:p>
            <a:pPr algn="just">
              <a:buNone/>
            </a:pPr>
            <a:r>
              <a:rPr lang="it-IT" i="1" dirty="0" smtClean="0">
                <a:solidFill>
                  <a:srgbClr val="FF0000"/>
                </a:solidFill>
              </a:rPr>
              <a:t>Per una filosofia dell’educazione</a:t>
            </a:r>
          </a:p>
          <a:p>
            <a:pPr algn="just">
              <a:buNone/>
            </a:pP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04665"/>
            <a:ext cx="7558608" cy="504055"/>
          </a:xfrm>
        </p:spPr>
        <p:txBody>
          <a:bodyPr>
            <a:normAutofit fontScale="90000"/>
          </a:bodyPr>
          <a:lstStyle/>
          <a:p>
            <a:pPr algn="l"/>
            <a:r>
              <a:rPr lang="it-IT" sz="3600" dirty="0" err="1" smtClean="0"/>
              <a:t>Maritain</a:t>
            </a:r>
            <a:endParaRPr lang="it-IT" sz="3600" dirty="0"/>
          </a:p>
        </p:txBody>
      </p:sp>
      <p:sp>
        <p:nvSpPr>
          <p:cNvPr id="3" name="Sottotitolo 2"/>
          <p:cNvSpPr>
            <a:spLocks noGrp="1"/>
          </p:cNvSpPr>
          <p:nvPr>
            <p:ph type="subTitle" idx="1"/>
          </p:nvPr>
        </p:nvSpPr>
        <p:spPr>
          <a:xfrm>
            <a:off x="323528" y="1052736"/>
            <a:ext cx="8424936" cy="4608512"/>
          </a:xfrm>
        </p:spPr>
        <p:txBody>
          <a:bodyPr>
            <a:noAutofit/>
          </a:bodyPr>
          <a:lstStyle/>
          <a:p>
            <a:pPr algn="just"/>
            <a:r>
              <a:rPr lang="it-IT" dirty="0" smtClean="0">
                <a:solidFill>
                  <a:schemeClr val="tx1"/>
                </a:solidFill>
              </a:rPr>
              <a:t>Lo scopo dell’educazione: guidare l’uomo nello sviluppo dinamico durante il quale egli si forma in quanto persona umana, – provvista delle armi della conoscenza, della forza del giudizio, e delle virtù morali – mentre, nello stesso tempo, a lui giunge l’eredità spirituale della nazione e della civiltà alle quali appartiene, e il secolare patrimonio delle generazioni che così può essere conservato</a:t>
            </a:r>
            <a:r>
              <a:rPr lang="it-IT" sz="2800" dirty="0" smtClean="0">
                <a:solidFill>
                  <a:schemeClr val="tx1"/>
                </a:solidFill>
              </a:rPr>
              <a:t>. </a:t>
            </a:r>
            <a:endParaRPr lang="it-IT" sz="2800" dirty="0" smtClean="0"/>
          </a:p>
          <a:p>
            <a:pPr algn="just"/>
            <a:endParaRPr lang="it-IT" sz="1200" dirty="0" smtClean="0">
              <a:solidFill>
                <a:srgbClr val="FF0000"/>
              </a:solidFill>
            </a:endParaRPr>
          </a:p>
          <a:p>
            <a:pPr algn="l"/>
            <a:r>
              <a:rPr lang="it-IT" sz="2800" i="1" dirty="0" smtClean="0">
                <a:solidFill>
                  <a:srgbClr val="FF0000"/>
                </a:solidFill>
              </a:rPr>
              <a:t>Per una filosofia dell’educazione</a:t>
            </a:r>
            <a:endParaRPr lang="it-IT" sz="2800" i="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smtClean="0"/>
              <a:t>Coccia</a:t>
            </a:r>
            <a:endParaRPr lang="it-IT" dirty="0"/>
          </a:p>
        </p:txBody>
      </p:sp>
      <p:sp>
        <p:nvSpPr>
          <p:cNvPr id="3" name="Segnaposto contenuto 2"/>
          <p:cNvSpPr>
            <a:spLocks noGrp="1"/>
          </p:cNvSpPr>
          <p:nvPr>
            <p:ph idx="1"/>
          </p:nvPr>
        </p:nvSpPr>
        <p:spPr/>
        <p:txBody>
          <a:bodyPr>
            <a:normAutofit/>
          </a:bodyPr>
          <a:lstStyle/>
          <a:p>
            <a:r>
              <a:rPr lang="it-IT" dirty="0" smtClean="0"/>
              <a:t>Il compito dell’educatore è quello di introdurre l’educando ad un'esperienza integrale della realtà che lo guidi a decifrarne il significato, a coglierne cioè il logos. </a:t>
            </a:r>
          </a:p>
          <a:p>
            <a:endParaRPr lang="it-IT" dirty="0" smtClean="0"/>
          </a:p>
          <a:p>
            <a:pPr>
              <a:buNone/>
            </a:pPr>
            <a:endParaRPr lang="it-IT" dirty="0" smtClean="0"/>
          </a:p>
          <a:p>
            <a:r>
              <a:rPr lang="it-IT" dirty="0" smtClean="0"/>
              <a:t> </a:t>
            </a:r>
            <a:r>
              <a:rPr lang="it-IT" sz="1800" b="1" dirty="0" smtClean="0">
                <a:solidFill>
                  <a:srgbClr val="FF0000"/>
                </a:solidFill>
              </a:rPr>
              <a:t>L’IRC: UNA RISORSA CULTURALE PER LA PIENA FORMAZIONE DELLA PERSONA </a:t>
            </a:r>
            <a:endParaRPr lang="it-IT" sz="1800"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2167352"/>
          </a:xfrm>
        </p:spPr>
        <p:txBody>
          <a:bodyPr>
            <a:normAutofit fontScale="90000"/>
          </a:bodyPr>
          <a:lstStyle/>
          <a:p>
            <a:pPr algn="ctr"/>
            <a:r>
              <a:rPr lang="it-IT" sz="4800" dirty="0" smtClean="0"/>
              <a:t>Alcune esigenze comuni di un'autentica educazione</a:t>
            </a:r>
            <a:br>
              <a:rPr lang="it-IT" sz="4800" dirty="0" smtClean="0"/>
            </a:br>
            <a:endParaRPr lang="it-IT" dirty="0"/>
          </a:p>
        </p:txBody>
      </p:sp>
      <p:sp>
        <p:nvSpPr>
          <p:cNvPr id="3" name="Segnaposto contenuto 2"/>
          <p:cNvSpPr>
            <a:spLocks noGrp="1"/>
          </p:cNvSpPr>
          <p:nvPr>
            <p:ph idx="1"/>
          </p:nvPr>
        </p:nvSpPr>
        <p:spPr>
          <a:xfrm>
            <a:off x="457200" y="1196752"/>
            <a:ext cx="8229600" cy="4975765"/>
          </a:xfrm>
        </p:spPr>
        <p:txBody>
          <a:bodyPr>
            <a:normAutofit/>
          </a:bodyPr>
          <a:lstStyle/>
          <a:p>
            <a:pPr algn="ctr"/>
            <a:endParaRPr lang="it-IT" sz="5400" dirty="0" smtClean="0"/>
          </a:p>
          <a:p>
            <a:pPr algn="ctr">
              <a:buNone/>
            </a:pPr>
            <a:r>
              <a:rPr lang="it-IT" sz="3500" i="1" dirty="0" smtClean="0">
                <a:solidFill>
                  <a:srgbClr val="FF0000"/>
                </a:solidFill>
              </a:rPr>
              <a:t>Lettera del Santo Padre </a:t>
            </a:r>
          </a:p>
          <a:p>
            <a:pPr algn="ctr">
              <a:buNone/>
            </a:pPr>
            <a:r>
              <a:rPr lang="it-IT" sz="3500" i="1" dirty="0" smtClean="0">
                <a:solidFill>
                  <a:srgbClr val="FF0000"/>
                </a:solidFill>
              </a:rPr>
              <a:t>Benedetto </a:t>
            </a:r>
            <a:r>
              <a:rPr lang="it-IT" sz="3500" i="1" dirty="0" err="1" smtClean="0">
                <a:solidFill>
                  <a:srgbClr val="FF0000"/>
                </a:solidFill>
              </a:rPr>
              <a:t>XVI</a:t>
            </a:r>
            <a:r>
              <a:rPr lang="it-IT" sz="3500" i="1" dirty="0" smtClean="0">
                <a:solidFill>
                  <a:srgbClr val="FF0000"/>
                </a:solidFill>
              </a:rPr>
              <a:t> </a:t>
            </a:r>
          </a:p>
          <a:p>
            <a:pPr algn="ctr">
              <a:buNone/>
            </a:pPr>
            <a:r>
              <a:rPr lang="it-IT" sz="3500" i="1" dirty="0" smtClean="0">
                <a:solidFill>
                  <a:srgbClr val="FF0000"/>
                </a:solidFill>
              </a:rPr>
              <a:t>alla diocesi e alla città di Roma </a:t>
            </a:r>
          </a:p>
          <a:p>
            <a:pPr algn="ctr">
              <a:buNone/>
            </a:pPr>
            <a:r>
              <a:rPr lang="it-IT" sz="3500" i="1" dirty="0" smtClean="0">
                <a:solidFill>
                  <a:srgbClr val="FF0000"/>
                </a:solidFill>
              </a:rPr>
              <a:t>sul compito urgente dell’educazione</a:t>
            </a:r>
            <a:r>
              <a:rPr lang="it-IT" sz="3500" dirty="0" smtClean="0">
                <a:solidFill>
                  <a:srgbClr val="FF0000"/>
                </a:solidFill>
              </a:rPr>
              <a:t>, </a:t>
            </a:r>
          </a:p>
          <a:p>
            <a:pPr algn="ctr">
              <a:buNone/>
            </a:pPr>
            <a:r>
              <a:rPr lang="it-IT" sz="3500" dirty="0" smtClean="0">
                <a:solidFill>
                  <a:srgbClr val="FF0000"/>
                </a:solidFill>
              </a:rPr>
              <a:t>21 gennaio 2008</a:t>
            </a:r>
          </a:p>
          <a:p>
            <a:pPr algn="ctr"/>
            <a:endParaRPr lang="it-IT" sz="5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alassia">
  <a:themeElements>
    <a:clrScheme name="Galassi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alassia">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alassia">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839</TotalTime>
  <Words>1674</Words>
  <Application>Microsoft Office PowerPoint</Application>
  <PresentationFormat>Presentazione su schermo (4:3)</PresentationFormat>
  <Paragraphs>175</Paragraphs>
  <Slides>31</Slides>
  <Notes>0</Notes>
  <HiddenSlides>0</HiddenSlides>
  <MMClips>0</MMClips>
  <ScaleCrop>false</ScaleCrop>
  <HeadingPairs>
    <vt:vector size="4" baseType="variant">
      <vt:variant>
        <vt:lpstr>Tema</vt:lpstr>
      </vt:variant>
      <vt:variant>
        <vt:i4>1</vt:i4>
      </vt:variant>
      <vt:variant>
        <vt:lpstr>Titoli diapositive</vt:lpstr>
      </vt:variant>
      <vt:variant>
        <vt:i4>31</vt:i4>
      </vt:variant>
    </vt:vector>
  </HeadingPairs>
  <TitlesOfParts>
    <vt:vector size="32" baseType="lpstr">
      <vt:lpstr>Galassia</vt:lpstr>
      <vt:lpstr>Corso di Tirocinio formativo attivo di IRC</vt:lpstr>
      <vt:lpstr>Christus vivit n°108</vt:lpstr>
      <vt:lpstr>Platone</vt:lpstr>
      <vt:lpstr>Kant</vt:lpstr>
      <vt:lpstr>Maritain</vt:lpstr>
      <vt:lpstr>Maritain</vt:lpstr>
      <vt:lpstr>Maritain</vt:lpstr>
      <vt:lpstr>Coccia</vt:lpstr>
      <vt:lpstr>Alcune esigenze comuni di un'autentica educazione </vt:lpstr>
      <vt:lpstr>esigenze</vt:lpstr>
      <vt:lpstr>esigenze</vt:lpstr>
      <vt:lpstr>esigenze</vt:lpstr>
      <vt:lpstr>Francesco</vt:lpstr>
      <vt:lpstr>Francesco</vt:lpstr>
      <vt:lpstr>Francesco</vt:lpstr>
      <vt:lpstr>Francesco</vt:lpstr>
      <vt:lpstr>O. P. 2010 – 2020 n°12</vt:lpstr>
      <vt:lpstr>O. P. 2010 – 2020 n°46</vt:lpstr>
      <vt:lpstr>Ricci</vt:lpstr>
      <vt:lpstr>Ricci</vt:lpstr>
      <vt:lpstr>Francesco, INCONTRO CON GLI STUDENTI E IL MONDO ACCADEMICO (Bologna 1 ottobre 2017)</vt:lpstr>
      <vt:lpstr>Francesco, INCONTRO CON GLI STUDENTI E IL MONDO ACCADEMICO (Bologna 1 ottobre 2017)</vt:lpstr>
      <vt:lpstr>Francesco, INCONTRO CON GLI STUDENTI E IL MONDO ACCADEMICO (Bologna 1 ottobre 2017)</vt:lpstr>
      <vt:lpstr>Francesco, INCONTRO CON GLI STUDENTI E IL MONDO ACCADEMICO (Bologna 1 ottobre 2017)</vt:lpstr>
      <vt:lpstr>SCEC</vt:lpstr>
      <vt:lpstr>mons. G. Cannobbio</vt:lpstr>
      <vt:lpstr>Diapositiva 27</vt:lpstr>
      <vt:lpstr>Annicchiarico V.</vt:lpstr>
      <vt:lpstr>Annicchiarico V.</vt:lpstr>
      <vt:lpstr>Annicchiarico V.</vt:lpstr>
      <vt:lpstr>Annicchiarico V.</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Maritain</dc:title>
  <dc:creator>Utente</dc:creator>
  <cp:lastModifiedBy>Utente</cp:lastModifiedBy>
  <cp:revision>94</cp:revision>
  <dcterms:created xsi:type="dcterms:W3CDTF">2020-01-10T10:52:16Z</dcterms:created>
  <dcterms:modified xsi:type="dcterms:W3CDTF">2020-02-21T14:43:22Z</dcterms:modified>
</cp:coreProperties>
</file>