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28/12/2020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28/12/2020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800" dirty="0" smtClean="0">
                <a:solidFill>
                  <a:schemeClr val="accent6">
                    <a:lumMod val="25000"/>
                  </a:schemeClr>
                </a:solidFill>
                <a:latin typeface="Bernard MT Condensed" pitchFamily="18" charset="0"/>
              </a:rPr>
              <a:t>ISSRM “San Michele Arcangelo”</a:t>
            </a:r>
            <a:endParaRPr lang="it-IT" sz="4800" dirty="0">
              <a:solidFill>
                <a:schemeClr val="accent6">
                  <a:lumMod val="25000"/>
                </a:schemeClr>
              </a:solidFill>
              <a:latin typeface="Bernard MT Condensed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487375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3200" dirty="0" smtClean="0">
                <a:solidFill>
                  <a:srgbClr val="002060"/>
                </a:solidFill>
              </a:rPr>
              <a:t>Corso </a:t>
            </a:r>
            <a:r>
              <a:rPr lang="it-IT" sz="3200" dirty="0" smtClean="0">
                <a:solidFill>
                  <a:srgbClr val="002060"/>
                </a:solidFill>
              </a:rPr>
              <a:t>di</a:t>
            </a:r>
            <a:endParaRPr lang="it-IT" sz="32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it-IT" sz="3200" dirty="0" smtClean="0">
                <a:solidFill>
                  <a:srgbClr val="002060"/>
                </a:solidFill>
              </a:rPr>
              <a:t> </a:t>
            </a:r>
            <a:r>
              <a:rPr lang="it-IT" sz="4000" dirty="0" smtClean="0">
                <a:solidFill>
                  <a:srgbClr val="002060"/>
                </a:solidFill>
              </a:rPr>
              <a:t>TEOLOGIA PASTORALE FONDAMENTALE</a:t>
            </a:r>
            <a:endParaRPr lang="it-IT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it-IT" sz="4800" dirty="0" smtClean="0">
                <a:solidFill>
                  <a:schemeClr val="accent2">
                    <a:lumMod val="50000"/>
                  </a:schemeClr>
                </a:solidFill>
              </a:rPr>
              <a:t>Il metodo</a:t>
            </a:r>
          </a:p>
          <a:p>
            <a:pPr algn="ctr">
              <a:buNone/>
            </a:pPr>
            <a:r>
              <a:rPr lang="it-IT" sz="4800" dirty="0" smtClean="0">
                <a:solidFill>
                  <a:schemeClr val="accent2">
                    <a:lumMod val="50000"/>
                  </a:schemeClr>
                </a:solidFill>
                <a:latin typeface="Copperplate Gothic Bold" pitchFamily="34" charset="0"/>
              </a:rPr>
              <a:t>Teologico Empirico </a:t>
            </a:r>
          </a:p>
          <a:p>
            <a:pPr algn="ctr">
              <a:buNone/>
            </a:pPr>
            <a:r>
              <a:rPr lang="it-IT" sz="4800" dirty="0" smtClean="0">
                <a:solidFill>
                  <a:schemeClr val="accent2">
                    <a:lumMod val="50000"/>
                  </a:schemeClr>
                </a:solidFill>
                <a:latin typeface="Copperplate Gothic Bold" pitchFamily="34" charset="0"/>
              </a:rPr>
              <a:t>Critico Progettuale</a:t>
            </a:r>
            <a:endParaRPr lang="it-IT" sz="4800" dirty="0" smtClean="0">
              <a:solidFill>
                <a:schemeClr val="accent2">
                  <a:lumMod val="50000"/>
                </a:schemeClr>
              </a:solidFill>
              <a:latin typeface="Copperplate Gothic Bold" pitchFamily="34" charset="0"/>
            </a:endParaRP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1170856"/>
          </a:xfrm>
        </p:spPr>
        <p:txBody>
          <a:bodyPr>
            <a:normAutofit fontScale="90000"/>
          </a:bodyPr>
          <a:lstStyle/>
          <a:p>
            <a:pPr lvl="0"/>
            <a:r>
              <a:rPr lang="it-IT" sz="5300" dirty="0" smtClean="0">
                <a:solidFill>
                  <a:srgbClr val="7030A0"/>
                </a:solidFill>
                <a:latin typeface="Berlin Sans FB" pitchFamily="34" charset="0"/>
              </a:rPr>
              <a:t/>
            </a:r>
            <a:br>
              <a:rPr lang="it-IT" sz="5300" dirty="0" smtClean="0">
                <a:solidFill>
                  <a:srgbClr val="7030A0"/>
                </a:solidFill>
                <a:latin typeface="Berlin Sans FB" pitchFamily="34" charset="0"/>
              </a:rPr>
            </a:br>
            <a:r>
              <a:rPr lang="it-IT" sz="5300" dirty="0" smtClean="0">
                <a:solidFill>
                  <a:schemeClr val="accent6">
                    <a:lumMod val="50000"/>
                  </a:schemeClr>
                </a:solidFill>
                <a:latin typeface="Berlin Sans FB" pitchFamily="34" charset="0"/>
              </a:rPr>
              <a:t>Oggetto materiale</a:t>
            </a:r>
            <a:endParaRPr lang="it-IT" sz="6000" dirty="0">
              <a:solidFill>
                <a:schemeClr val="accent6">
                  <a:lumMod val="50000"/>
                </a:schemeClr>
              </a:solidFill>
              <a:latin typeface="Britannic Bold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124744"/>
            <a:ext cx="8229600" cy="542920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endParaRPr lang="it-IT" sz="4000" dirty="0" smtClean="0">
              <a:solidFill>
                <a:srgbClr val="7030A0"/>
              </a:solidFill>
              <a:latin typeface="Berlin Sans FB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it-IT" sz="8800" b="1" dirty="0" smtClean="0">
                <a:solidFill>
                  <a:srgbClr val="7030A0"/>
                </a:solidFill>
                <a:latin typeface="Castellar" pitchFamily="18" charset="0"/>
              </a:rPr>
              <a:t>L’agire ecclesiale</a:t>
            </a:r>
          </a:p>
          <a:p>
            <a:pPr algn="ctr">
              <a:spcBef>
                <a:spcPts val="0"/>
              </a:spcBef>
              <a:buNone/>
            </a:pPr>
            <a:endParaRPr lang="it-IT" sz="4000" dirty="0" smtClean="0">
              <a:solidFill>
                <a:srgbClr val="7030A0"/>
              </a:solidFill>
              <a:latin typeface="Berlin Sans FB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it-IT" sz="4000" dirty="0" smtClean="0">
              <a:solidFill>
                <a:srgbClr val="7030A0"/>
              </a:solidFill>
              <a:latin typeface="Berlin Sans FB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it-IT" sz="4000" dirty="0" smtClean="0">
              <a:solidFill>
                <a:srgbClr val="7030A0"/>
              </a:solidFill>
              <a:latin typeface="Berlin Sans FB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it-IT" sz="4000" dirty="0" smtClean="0">
              <a:solidFill>
                <a:srgbClr val="7030A0"/>
              </a:solidFill>
              <a:latin typeface="Berlin Sans FB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it-IT" sz="4000" dirty="0" smtClean="0">
              <a:solidFill>
                <a:srgbClr val="7030A0"/>
              </a:solidFill>
              <a:latin typeface="Berlin Sans FB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it-IT" sz="3500" dirty="0" smtClean="0">
              <a:solidFill>
                <a:srgbClr val="7030A0"/>
              </a:solidFill>
              <a:latin typeface="Berlin Sans FB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it-IT" sz="3500" dirty="0" smtClean="0">
              <a:solidFill>
                <a:srgbClr val="7030A0"/>
              </a:solidFill>
              <a:latin typeface="Berlin Sans FB" pitchFamily="34" charset="0"/>
            </a:endParaRPr>
          </a:p>
        </p:txBody>
      </p:sp>
      <p:sp>
        <p:nvSpPr>
          <p:cNvPr id="6" name="Stella a 5 punte 5"/>
          <p:cNvSpPr/>
          <p:nvPr/>
        </p:nvSpPr>
        <p:spPr>
          <a:xfrm>
            <a:off x="8244408" y="4725144"/>
            <a:ext cx="576064" cy="62636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Stella a 5 punte 6"/>
          <p:cNvSpPr/>
          <p:nvPr/>
        </p:nvSpPr>
        <p:spPr>
          <a:xfrm>
            <a:off x="8244408" y="3573016"/>
            <a:ext cx="576064" cy="62636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Stella a 5 punte 7"/>
          <p:cNvSpPr/>
          <p:nvPr/>
        </p:nvSpPr>
        <p:spPr>
          <a:xfrm>
            <a:off x="8244408" y="2420888"/>
            <a:ext cx="576064" cy="62636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Stella a 5 punte 8"/>
          <p:cNvSpPr/>
          <p:nvPr/>
        </p:nvSpPr>
        <p:spPr>
          <a:xfrm>
            <a:off x="8244408" y="1268760"/>
            <a:ext cx="576064" cy="62636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0" name="Stella a 5 punte 9"/>
          <p:cNvSpPr/>
          <p:nvPr/>
        </p:nvSpPr>
        <p:spPr>
          <a:xfrm>
            <a:off x="323528" y="4725144"/>
            <a:ext cx="576064" cy="62636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Stella a 5 punte 10"/>
          <p:cNvSpPr/>
          <p:nvPr/>
        </p:nvSpPr>
        <p:spPr>
          <a:xfrm>
            <a:off x="323528" y="3573016"/>
            <a:ext cx="576064" cy="62636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Stella a 5 punte 11"/>
          <p:cNvSpPr/>
          <p:nvPr/>
        </p:nvSpPr>
        <p:spPr>
          <a:xfrm>
            <a:off x="323528" y="1268760"/>
            <a:ext cx="576064" cy="62636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Stella a 5 punte 12"/>
          <p:cNvSpPr/>
          <p:nvPr/>
        </p:nvSpPr>
        <p:spPr>
          <a:xfrm>
            <a:off x="323528" y="2492896"/>
            <a:ext cx="576064" cy="626368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repeatCount="1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4F41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4F41A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0" presetClass="emph" presetSubtype="0" repeatCount="10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30" presetClass="emph" presetSubtype="0" repeatCount="10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30" presetClass="emph" presetSubtype="0" repeatCount="10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30" presetClass="emph" presetSubtype="0" repeatCount="10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30" presetClass="emph" presetSubtype="0" repeatCount="10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30" presetClass="emph" presetSubtype="0" repeatCount="10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30" presetClass="emph" presetSubtype="0" repeatCount="10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30" presetClass="emph" presetSubtype="0" repeatCount="10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2" dur="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3" dur="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4" dur="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7200" dirty="0" smtClean="0">
                <a:solidFill>
                  <a:schemeClr val="accent2">
                    <a:lumMod val="50000"/>
                  </a:schemeClr>
                </a:solidFill>
                <a:latin typeface="Narkisim" pitchFamily="34" charset="-79"/>
                <a:cs typeface="Narkisim" pitchFamily="34" charset="-79"/>
              </a:rPr>
              <a:t/>
            </a:r>
            <a:br>
              <a:rPr lang="it-IT" sz="7200" dirty="0" smtClean="0">
                <a:solidFill>
                  <a:schemeClr val="accent2">
                    <a:lumMod val="50000"/>
                  </a:schemeClr>
                </a:solidFill>
                <a:latin typeface="Narkisim" pitchFamily="34" charset="-79"/>
                <a:cs typeface="Narkisim" pitchFamily="34" charset="-79"/>
              </a:rPr>
            </a:br>
            <a:r>
              <a:rPr lang="it-IT" sz="7200" dirty="0" smtClean="0">
                <a:solidFill>
                  <a:schemeClr val="accent2">
                    <a:lumMod val="50000"/>
                  </a:schemeClr>
                </a:solidFill>
                <a:latin typeface="Narkisim" pitchFamily="34" charset="-79"/>
                <a:cs typeface="Narkisim" pitchFamily="34" charset="-79"/>
              </a:rPr>
              <a:t>Oggetto </a:t>
            </a:r>
            <a:r>
              <a:rPr lang="it-IT" sz="7200" dirty="0" smtClean="0">
                <a:solidFill>
                  <a:schemeClr val="accent2">
                    <a:lumMod val="50000"/>
                  </a:schemeClr>
                </a:solidFill>
                <a:latin typeface="Narkisim" pitchFamily="34" charset="-79"/>
                <a:cs typeface="Narkisim" pitchFamily="34" charset="-79"/>
              </a:rPr>
              <a:t>Formale</a:t>
            </a:r>
            <a:br>
              <a:rPr lang="it-IT" sz="7200" dirty="0" smtClean="0">
                <a:solidFill>
                  <a:schemeClr val="accent2">
                    <a:lumMod val="50000"/>
                  </a:schemeClr>
                </a:solidFill>
                <a:latin typeface="Narkisim" pitchFamily="34" charset="-79"/>
                <a:cs typeface="Narkisim" pitchFamily="34" charset="-79"/>
              </a:rPr>
            </a:br>
            <a:endParaRPr lang="it-IT" sz="7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47260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sz="10400" dirty="0" smtClean="0">
              <a:solidFill>
                <a:schemeClr val="accent2">
                  <a:lumMod val="50000"/>
                </a:schemeClr>
              </a:solidFill>
              <a:latin typeface="Narkisim" pitchFamily="34" charset="-79"/>
              <a:cs typeface="Narkisim" pitchFamily="34" charset="-79"/>
            </a:endParaRPr>
          </a:p>
          <a:p>
            <a:pPr>
              <a:buNone/>
            </a:pPr>
            <a:r>
              <a:rPr lang="it-IT" sz="9600" dirty="0" smtClean="0">
                <a:solidFill>
                  <a:schemeClr val="accent2">
                    <a:lumMod val="50000"/>
                  </a:schemeClr>
                </a:solidFill>
                <a:latin typeface="Narkisim" pitchFamily="34" charset="-79"/>
                <a:cs typeface="Narkisim" pitchFamily="34" charset="-79"/>
              </a:rPr>
              <a:t>     </a:t>
            </a:r>
          </a:p>
          <a:p>
            <a:pPr algn="ctr">
              <a:buNone/>
            </a:pPr>
            <a:r>
              <a:rPr lang="it-IT" sz="10400" b="1" dirty="0" smtClean="0">
                <a:solidFill>
                  <a:schemeClr val="accent2">
                    <a:lumMod val="50000"/>
                  </a:schemeClr>
                </a:solidFill>
                <a:latin typeface="Narkisim" pitchFamily="34" charset="-79"/>
                <a:cs typeface="Narkisim" pitchFamily="34" charset="-79"/>
              </a:rPr>
              <a:t>QUI e ORA</a:t>
            </a:r>
            <a:endParaRPr lang="it-IT" sz="10400" b="1" dirty="0">
              <a:solidFill>
                <a:schemeClr val="accent2">
                  <a:lumMod val="50000"/>
                </a:schemeClr>
              </a:solidFill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4" name="Freccia in giù 3"/>
          <p:cNvSpPr/>
          <p:nvPr/>
        </p:nvSpPr>
        <p:spPr>
          <a:xfrm>
            <a:off x="4139952" y="2636912"/>
            <a:ext cx="1008112" cy="172819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Freccia in giù 4"/>
          <p:cNvSpPr/>
          <p:nvPr/>
        </p:nvSpPr>
        <p:spPr>
          <a:xfrm>
            <a:off x="2411760" y="2564904"/>
            <a:ext cx="1008112" cy="172819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Freccia in giù 5"/>
          <p:cNvSpPr/>
          <p:nvPr/>
        </p:nvSpPr>
        <p:spPr>
          <a:xfrm>
            <a:off x="5868144" y="2636912"/>
            <a:ext cx="1008112" cy="172819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repeatCount="1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mph" presetSubtype="0" repeatCount="1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repeatCount="1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5400" b="1" dirty="0" smtClean="0">
                <a:solidFill>
                  <a:srgbClr val="C00000"/>
                </a:solidFill>
                <a:latin typeface="Castellar" pitchFamily="18" charset="0"/>
              </a:rPr>
              <a:t>Metodo applicativo</a:t>
            </a:r>
            <a:endParaRPr lang="it-IT" sz="5400" b="1" dirty="0">
              <a:solidFill>
                <a:srgbClr val="C00000"/>
              </a:solidFill>
              <a:latin typeface="Castellar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algn="ctr">
              <a:buNone/>
            </a:pPr>
            <a:endParaRPr lang="it-IT" dirty="0" smtClean="0"/>
          </a:p>
          <a:p>
            <a:pPr>
              <a:buNone/>
            </a:pPr>
            <a:endParaRPr lang="it-IT" sz="4800" dirty="0" smtClean="0">
              <a:latin typeface="Stencil" pitchFamily="82" charset="0"/>
            </a:endParaRPr>
          </a:p>
          <a:p>
            <a:pPr>
              <a:buNone/>
            </a:pPr>
            <a:r>
              <a:rPr lang="it-IT" sz="4800" dirty="0" smtClean="0">
                <a:solidFill>
                  <a:schemeClr val="accent2">
                    <a:lumMod val="75000"/>
                  </a:schemeClr>
                </a:solidFill>
                <a:latin typeface="Stencil" pitchFamily="82" charset="0"/>
              </a:rPr>
              <a:t>Dottrina</a:t>
            </a:r>
            <a:r>
              <a:rPr lang="it-IT" sz="4800" dirty="0" smtClean="0">
                <a:latin typeface="Stencil" pitchFamily="82" charset="0"/>
              </a:rPr>
              <a:t>                            </a:t>
            </a:r>
          </a:p>
          <a:p>
            <a:pPr>
              <a:buNone/>
            </a:pPr>
            <a:endParaRPr lang="it-IT" sz="4800" dirty="0" smtClean="0">
              <a:latin typeface="Stencil" pitchFamily="82" charset="0"/>
            </a:endParaRPr>
          </a:p>
          <a:p>
            <a:pPr>
              <a:buNone/>
            </a:pPr>
            <a:endParaRPr lang="it-IT" sz="4800" dirty="0" smtClean="0">
              <a:latin typeface="Stencil" pitchFamily="82" charset="0"/>
            </a:endParaRPr>
          </a:p>
          <a:p>
            <a:pPr>
              <a:buNone/>
            </a:pPr>
            <a:endParaRPr lang="it-IT" sz="6600" dirty="0" smtClean="0">
              <a:latin typeface="Stencil" pitchFamily="82" charset="0"/>
            </a:endParaRPr>
          </a:p>
          <a:p>
            <a:pPr algn="ctr">
              <a:buNone/>
            </a:pPr>
            <a:r>
              <a:rPr lang="it-IT" sz="4800" dirty="0" smtClean="0">
                <a:solidFill>
                  <a:schemeClr val="accent3">
                    <a:lumMod val="50000"/>
                  </a:schemeClr>
                </a:solidFill>
                <a:latin typeface="Stencil" pitchFamily="82" charset="0"/>
              </a:rPr>
              <a:t>prassi pastorale</a:t>
            </a:r>
            <a:endParaRPr lang="it-IT" sz="4800" dirty="0">
              <a:solidFill>
                <a:schemeClr val="accent3">
                  <a:lumMod val="50000"/>
                </a:schemeClr>
              </a:solidFill>
              <a:latin typeface="Stencil" pitchFamily="82" charset="0"/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3923928" y="3212976"/>
            <a:ext cx="978408" cy="484632"/>
          </a:xfrm>
          <a:prstGeom prst="rightArrow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 numCol="3"/>
          <a:lstStyle/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r>
              <a:rPr lang="it-IT" sz="4000" dirty="0" smtClean="0">
                <a:solidFill>
                  <a:schemeClr val="accent2">
                    <a:lumMod val="75000"/>
                  </a:schemeClr>
                </a:solidFill>
                <a:latin typeface="Stencil" pitchFamily="82" charset="0"/>
              </a:rPr>
              <a:t>Dottrina</a:t>
            </a: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r>
              <a:rPr lang="it-IT" dirty="0" smtClean="0">
                <a:solidFill>
                  <a:schemeClr val="accent2">
                    <a:lumMod val="75000"/>
                  </a:schemeClr>
                </a:solidFill>
                <a:latin typeface="Stencil" pitchFamily="82" charset="0"/>
              </a:rPr>
              <a:t> </a:t>
            </a:r>
            <a:endParaRPr lang="it-IT" dirty="0" smtClean="0">
              <a:solidFill>
                <a:schemeClr val="accent3">
                  <a:lumMod val="50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r>
              <a:rPr lang="it-IT" dirty="0" smtClean="0">
                <a:solidFill>
                  <a:schemeClr val="accent3">
                    <a:lumMod val="50000"/>
                  </a:schemeClr>
                </a:solidFill>
                <a:latin typeface="Stencil" pitchFamily="82" charset="0"/>
              </a:rPr>
              <a:t>       </a:t>
            </a:r>
          </a:p>
          <a:p>
            <a:pPr>
              <a:buNone/>
            </a:pPr>
            <a:r>
              <a:rPr lang="it-IT" sz="4000" dirty="0" smtClean="0">
                <a:solidFill>
                  <a:schemeClr val="accent3">
                    <a:lumMod val="50000"/>
                  </a:schemeClr>
                </a:solidFill>
                <a:latin typeface="Stencil" pitchFamily="82" charset="0"/>
              </a:rPr>
              <a:t>      </a:t>
            </a:r>
            <a:r>
              <a:rPr lang="it-IT" sz="4000" dirty="0" smtClean="0">
                <a:solidFill>
                  <a:schemeClr val="accent6">
                    <a:lumMod val="75000"/>
                  </a:schemeClr>
                </a:solidFill>
                <a:latin typeface="Stencil" pitchFamily="82" charset="0"/>
              </a:rPr>
              <a:t>Dati empirici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5" name="Freccia a destra 4"/>
          <p:cNvSpPr/>
          <p:nvPr/>
        </p:nvSpPr>
        <p:spPr>
          <a:xfrm rot="2402689">
            <a:off x="1614801" y="3325731"/>
            <a:ext cx="1008112" cy="576064"/>
          </a:xfrm>
          <a:prstGeom prst="rightArrow">
            <a:avLst/>
          </a:prstGeom>
          <a:gradFill flip="none"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destra 5"/>
          <p:cNvSpPr/>
          <p:nvPr/>
        </p:nvSpPr>
        <p:spPr>
          <a:xfrm rot="7242539">
            <a:off x="6301187" y="3361393"/>
            <a:ext cx="1008112" cy="576064"/>
          </a:xfrm>
          <a:prstGeom prst="rightArrow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2339752" y="3284984"/>
            <a:ext cx="50405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6000" dirty="0" smtClean="0">
                <a:solidFill>
                  <a:schemeClr val="accent3">
                    <a:lumMod val="50000"/>
                  </a:schemeClr>
                </a:solidFill>
                <a:latin typeface="Stencil" pitchFamily="82" charset="0"/>
              </a:rPr>
              <a:t>     </a:t>
            </a:r>
            <a:endParaRPr lang="it-IT" sz="6000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r>
              <a:rPr lang="it-IT" sz="6000" dirty="0" smtClean="0">
                <a:solidFill>
                  <a:schemeClr val="accent3">
                    <a:lumMod val="50000"/>
                  </a:schemeClr>
                </a:solidFill>
                <a:latin typeface="Stencil" pitchFamily="82" charset="0"/>
              </a:rPr>
              <a:t>    prassi               </a:t>
            </a:r>
          </a:p>
          <a:p>
            <a:pPr>
              <a:buNone/>
            </a:pPr>
            <a:r>
              <a:rPr lang="it-IT" sz="6000" dirty="0" smtClean="0">
                <a:solidFill>
                  <a:schemeClr val="accent3">
                    <a:lumMod val="50000"/>
                  </a:schemeClr>
                </a:solidFill>
                <a:latin typeface="Stencil" pitchFamily="82" charset="0"/>
              </a:rPr>
              <a:t> pastorale</a:t>
            </a:r>
            <a:endParaRPr lang="it-IT" sz="6000" dirty="0">
              <a:solidFill>
                <a:schemeClr val="accent3">
                  <a:lumMod val="50000"/>
                </a:schemeClr>
              </a:solidFill>
              <a:latin typeface="Stencil" pitchFamily="82" charset="0"/>
            </a:endParaRPr>
          </a:p>
        </p:txBody>
      </p:sp>
      <p:sp>
        <p:nvSpPr>
          <p:cNvPr id="8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4800" b="1" dirty="0" smtClean="0">
                <a:solidFill>
                  <a:srgbClr val="C00000"/>
                </a:solidFill>
                <a:latin typeface="Castellar" pitchFamily="18" charset="0"/>
              </a:rPr>
              <a:t>Metodo deduttivo </a:t>
            </a:r>
            <a:br>
              <a:rPr lang="it-IT" sz="4800" b="1" dirty="0" smtClean="0">
                <a:solidFill>
                  <a:srgbClr val="C00000"/>
                </a:solidFill>
                <a:latin typeface="Castellar" pitchFamily="18" charset="0"/>
              </a:rPr>
            </a:br>
            <a:r>
              <a:rPr lang="it-IT" sz="4800" b="1" dirty="0" smtClean="0">
                <a:solidFill>
                  <a:srgbClr val="C00000"/>
                </a:solidFill>
                <a:latin typeface="Castellar" pitchFamily="18" charset="0"/>
              </a:rPr>
              <a:t>e induttivo</a:t>
            </a:r>
            <a:endParaRPr lang="it-IT" sz="4800" b="1" dirty="0">
              <a:latin typeface="Castellar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3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1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5400" b="1" dirty="0" smtClean="0">
                <a:solidFill>
                  <a:srgbClr val="C00000"/>
                </a:solidFill>
                <a:latin typeface="Castellar" pitchFamily="18" charset="0"/>
              </a:rPr>
              <a:t>METODO INDUTTIVO</a:t>
            </a:r>
            <a:endParaRPr lang="it-IT" sz="5400" b="1" dirty="0">
              <a:latin typeface="Castellar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>
              <a:buNone/>
            </a:pPr>
            <a:endParaRPr lang="it-IT" dirty="0" smtClean="0">
              <a:latin typeface="Stencil" pitchFamily="82" charset="0"/>
            </a:endParaRPr>
          </a:p>
          <a:p>
            <a:pPr>
              <a:buNone/>
            </a:pPr>
            <a:r>
              <a:rPr lang="it-IT" sz="5400" dirty="0" smtClean="0">
                <a:solidFill>
                  <a:schemeClr val="accent6">
                    <a:lumMod val="50000"/>
                  </a:schemeClr>
                </a:solidFill>
                <a:latin typeface="Stencil" pitchFamily="82" charset="0"/>
              </a:rPr>
              <a:t>   </a:t>
            </a:r>
            <a:endParaRPr lang="it-IT" sz="5400" dirty="0" smtClean="0">
              <a:solidFill>
                <a:schemeClr val="accent6">
                  <a:lumMod val="50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r>
              <a:rPr lang="it-IT" sz="5400" dirty="0" smtClean="0">
                <a:solidFill>
                  <a:schemeClr val="accent6">
                    <a:lumMod val="75000"/>
                  </a:schemeClr>
                </a:solidFill>
                <a:latin typeface="Stencil" pitchFamily="82" charset="0"/>
              </a:rPr>
              <a:t>Dati</a:t>
            </a:r>
            <a:endParaRPr lang="it-IT" sz="5400" dirty="0" smtClean="0">
              <a:solidFill>
                <a:schemeClr val="accent6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r>
              <a:rPr lang="it-IT" sz="5400" dirty="0" smtClean="0">
                <a:solidFill>
                  <a:schemeClr val="accent6">
                    <a:lumMod val="75000"/>
                  </a:schemeClr>
                </a:solidFill>
                <a:latin typeface="Stencil" pitchFamily="82" charset="0"/>
              </a:rPr>
              <a:t>empirici           </a:t>
            </a:r>
          </a:p>
          <a:p>
            <a:pPr>
              <a:buNone/>
            </a:pPr>
            <a:endParaRPr lang="it-IT" dirty="0" smtClean="0"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latin typeface="Stencil" pitchFamily="82" charset="0"/>
            </a:endParaRPr>
          </a:p>
          <a:p>
            <a:pPr>
              <a:buNone/>
            </a:pPr>
            <a:r>
              <a:rPr lang="it-IT" sz="5400" dirty="0" smtClean="0">
                <a:latin typeface="Stencil" pitchFamily="82" charset="0"/>
              </a:rPr>
              <a:t>     </a:t>
            </a:r>
            <a:r>
              <a:rPr lang="it-IT" sz="5400" dirty="0" smtClean="0">
                <a:solidFill>
                  <a:schemeClr val="accent3">
                    <a:lumMod val="50000"/>
                  </a:schemeClr>
                </a:solidFill>
                <a:latin typeface="Stencil" pitchFamily="82" charset="0"/>
              </a:rPr>
              <a:t>prassi               </a:t>
            </a:r>
          </a:p>
          <a:p>
            <a:pPr>
              <a:buNone/>
            </a:pPr>
            <a:r>
              <a:rPr lang="it-IT" sz="5400" dirty="0" smtClean="0">
                <a:solidFill>
                  <a:schemeClr val="accent3">
                    <a:lumMod val="50000"/>
                  </a:schemeClr>
                </a:solidFill>
                <a:latin typeface="Stencil" pitchFamily="82" charset="0"/>
              </a:rPr>
              <a:t> pastorale</a:t>
            </a:r>
            <a:endParaRPr lang="it-IT" sz="5400" dirty="0">
              <a:solidFill>
                <a:schemeClr val="accent3">
                  <a:lumMod val="50000"/>
                </a:schemeClr>
              </a:solidFill>
              <a:latin typeface="Stencil" pitchFamily="82" charset="0"/>
            </a:endParaRPr>
          </a:p>
        </p:txBody>
      </p:sp>
      <p:sp>
        <p:nvSpPr>
          <p:cNvPr id="5" name="Freccia a destra 4"/>
          <p:cNvSpPr/>
          <p:nvPr/>
        </p:nvSpPr>
        <p:spPr>
          <a:xfrm>
            <a:off x="3779912" y="3789040"/>
            <a:ext cx="978408" cy="484632"/>
          </a:xfrm>
          <a:prstGeom prst="rightArrow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700808"/>
            <a:ext cx="8496944" cy="4525963"/>
          </a:xfrm>
          <a:blipFill>
            <a:blip r:embed="rId2" cstate="print"/>
            <a:tile tx="0" ty="0" sx="100000" sy="100000" flip="none" algn="tl"/>
          </a:blipFill>
        </p:spPr>
        <p:txBody>
          <a:bodyPr numCol="3"/>
          <a:lstStyle/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r>
              <a:rPr lang="it-IT" sz="4000" dirty="0" smtClean="0">
                <a:solidFill>
                  <a:schemeClr val="accent2">
                    <a:lumMod val="75000"/>
                  </a:schemeClr>
                </a:solidFill>
                <a:latin typeface="Stencil" pitchFamily="82" charset="0"/>
              </a:rPr>
              <a:t> </a:t>
            </a:r>
            <a:r>
              <a:rPr lang="it-IT" sz="3600" dirty="0" smtClean="0">
                <a:solidFill>
                  <a:schemeClr val="accent2">
                    <a:lumMod val="75000"/>
                  </a:schemeClr>
                </a:solidFill>
                <a:latin typeface="Stencil" pitchFamily="82" charset="0"/>
              </a:rPr>
              <a:t>Prassi</a:t>
            </a:r>
          </a:p>
          <a:p>
            <a:pPr>
              <a:buNone/>
            </a:pPr>
            <a:r>
              <a:rPr lang="it-IT" sz="3600" dirty="0" smtClean="0">
                <a:solidFill>
                  <a:schemeClr val="accent2">
                    <a:lumMod val="75000"/>
                  </a:schemeClr>
                </a:solidFill>
                <a:latin typeface="Stencil" pitchFamily="82" charset="0"/>
              </a:rPr>
              <a:t>vigente</a:t>
            </a: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endParaRPr lang="it-IT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r>
              <a:rPr lang="it-IT" dirty="0" smtClean="0">
                <a:solidFill>
                  <a:schemeClr val="accent2">
                    <a:lumMod val="75000"/>
                  </a:schemeClr>
                </a:solidFill>
                <a:latin typeface="Stencil" pitchFamily="82" charset="0"/>
              </a:rPr>
              <a:t> </a:t>
            </a:r>
            <a:endParaRPr lang="it-IT" dirty="0" smtClean="0">
              <a:solidFill>
                <a:schemeClr val="accent3">
                  <a:lumMod val="50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r>
              <a:rPr lang="it-IT" dirty="0" smtClean="0">
                <a:solidFill>
                  <a:schemeClr val="accent3">
                    <a:lumMod val="50000"/>
                  </a:schemeClr>
                </a:solidFill>
                <a:latin typeface="Stencil" pitchFamily="82" charset="0"/>
              </a:rPr>
              <a:t>       </a:t>
            </a:r>
          </a:p>
          <a:p>
            <a:pPr>
              <a:buNone/>
            </a:pPr>
            <a:r>
              <a:rPr lang="it-IT" sz="3600" dirty="0" smtClean="0">
                <a:solidFill>
                  <a:schemeClr val="accent3">
                    <a:lumMod val="50000"/>
                  </a:schemeClr>
                </a:solidFill>
                <a:latin typeface="Stencil" pitchFamily="82" charset="0"/>
              </a:rPr>
              <a:t>   </a:t>
            </a: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  <a:latin typeface="Stencil" pitchFamily="82" charset="0"/>
              </a:rPr>
              <a:t>Prassi</a:t>
            </a:r>
          </a:p>
          <a:p>
            <a:pPr>
              <a:buNone/>
            </a:pPr>
            <a:r>
              <a:rPr lang="it-IT" sz="3600" dirty="0" smtClean="0">
                <a:solidFill>
                  <a:schemeClr val="accent6">
                    <a:lumMod val="75000"/>
                  </a:schemeClr>
                </a:solidFill>
                <a:latin typeface="Stencil" pitchFamily="82" charset="0"/>
              </a:rPr>
              <a:t>rinnovata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5" name="Freccia a destra 4"/>
          <p:cNvSpPr/>
          <p:nvPr/>
        </p:nvSpPr>
        <p:spPr>
          <a:xfrm rot="2402689">
            <a:off x="1614800" y="3973804"/>
            <a:ext cx="1008112" cy="576064"/>
          </a:xfrm>
          <a:prstGeom prst="rightArrow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destra 5"/>
          <p:cNvSpPr/>
          <p:nvPr/>
        </p:nvSpPr>
        <p:spPr>
          <a:xfrm rot="18054874">
            <a:off x="6590243" y="3937418"/>
            <a:ext cx="1008112" cy="576064"/>
          </a:xfrm>
          <a:prstGeom prst="rightArrow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2555776" y="3573016"/>
            <a:ext cx="37444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6000" dirty="0" smtClean="0">
                <a:solidFill>
                  <a:schemeClr val="accent3">
                    <a:lumMod val="50000"/>
                  </a:schemeClr>
                </a:solidFill>
                <a:latin typeface="Stencil" pitchFamily="82" charset="0"/>
              </a:rPr>
              <a:t>     </a:t>
            </a:r>
            <a:endParaRPr lang="it-IT" sz="6000" dirty="0" smtClean="0">
              <a:solidFill>
                <a:schemeClr val="accent2">
                  <a:lumMod val="75000"/>
                </a:schemeClr>
              </a:solidFill>
              <a:latin typeface="Stencil" pitchFamily="82" charset="0"/>
            </a:endParaRPr>
          </a:p>
          <a:p>
            <a:pPr>
              <a:buNone/>
            </a:pPr>
            <a:r>
              <a:rPr lang="it-IT" sz="6000" dirty="0" smtClean="0">
                <a:solidFill>
                  <a:schemeClr val="accent3">
                    <a:lumMod val="50000"/>
                  </a:schemeClr>
                </a:solidFill>
                <a:latin typeface="Stencil" pitchFamily="82" charset="0"/>
              </a:rPr>
              <a:t>    Teoria</a:t>
            </a:r>
            <a:endParaRPr lang="it-IT" sz="6000" dirty="0">
              <a:solidFill>
                <a:schemeClr val="accent3">
                  <a:lumMod val="50000"/>
                </a:schemeClr>
              </a:solidFill>
              <a:latin typeface="Stencil" pitchFamily="82" charset="0"/>
            </a:endParaRPr>
          </a:p>
        </p:txBody>
      </p:sp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it-IT" sz="4800" b="1" dirty="0" smtClean="0">
                <a:solidFill>
                  <a:srgbClr val="C00000"/>
                </a:solidFill>
                <a:latin typeface="Castellar" pitchFamily="18" charset="0"/>
              </a:rPr>
              <a:t>Metodo vedere </a:t>
            </a:r>
            <a:br>
              <a:rPr lang="it-IT" sz="4800" b="1" dirty="0" smtClean="0">
                <a:solidFill>
                  <a:srgbClr val="C00000"/>
                </a:solidFill>
                <a:latin typeface="Castellar" pitchFamily="18" charset="0"/>
              </a:rPr>
            </a:br>
            <a:r>
              <a:rPr lang="it-IT" sz="4800" b="1" dirty="0" smtClean="0">
                <a:solidFill>
                  <a:srgbClr val="C00000"/>
                </a:solidFill>
                <a:latin typeface="Castellar" pitchFamily="18" charset="0"/>
              </a:rPr>
              <a:t>giudicare e agire</a:t>
            </a:r>
            <a:endParaRPr lang="it-IT" sz="4800" b="1" dirty="0">
              <a:latin typeface="Castellar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3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1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27" name="Picture 3" descr="C:\Users\Utente\Documents\IMG_20201212_00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88"/>
            <a:ext cx="9144000" cy="68539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2050" name="Picture 2" descr="C:\Users\Utente\Pictures\IMG_20201212_000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08976" cy="6858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Presentazione su schermo (4:3)</PresentationFormat>
  <Paragraphs>76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ISSRM “San Michele Arcangelo”</vt:lpstr>
      <vt:lpstr> Oggetto materiale</vt:lpstr>
      <vt:lpstr> Oggetto Formale </vt:lpstr>
      <vt:lpstr>Metodo applicativo</vt:lpstr>
      <vt:lpstr>Metodo deduttivo  e induttivo</vt:lpstr>
      <vt:lpstr>METODO INDUTTIVO</vt:lpstr>
      <vt:lpstr>Metodo vedere  giudicare e agire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ISSRM “San Michele Arcangelo”</dc:title>
  <dc:creator>Utente</dc:creator>
  <cp:lastModifiedBy>Utente</cp:lastModifiedBy>
  <cp:revision>1</cp:revision>
  <dcterms:created xsi:type="dcterms:W3CDTF">2020-12-28T15:29:24Z</dcterms:created>
  <dcterms:modified xsi:type="dcterms:W3CDTF">2020-12-28T15:36:43Z</dcterms:modified>
</cp:coreProperties>
</file>